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7" r:id="rId4"/>
    <p:sldId id="273" r:id="rId5"/>
    <p:sldId id="276" r:id="rId6"/>
    <p:sldId id="274" r:id="rId7"/>
    <p:sldId id="264" r:id="rId8"/>
    <p:sldId id="271" r:id="rId9"/>
    <p:sldId id="270" r:id="rId10"/>
    <p:sldId id="269" r:id="rId11"/>
    <p:sldId id="265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C87"/>
    <a:srgbClr val="F8FED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11F9D-13DC-48C5-8B8B-923214999056}" type="datetimeFigureOut">
              <a:rPr lang="en-US" smtClean="0"/>
              <a:pPr/>
              <a:t>3/9/2010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0BF55-CE29-4D30-991C-5EDBA2A9B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3A88-6E74-4728-BE74-99F139B36413}" type="datetimeFigureOut">
              <a:rPr lang="en-US" smtClean="0"/>
              <a:pPr/>
              <a:t>3/9/2010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8662-3C0D-4256-A136-CFBCDF96F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3A88-6E74-4728-BE74-99F139B36413}" type="datetimeFigureOut">
              <a:rPr lang="en-US" smtClean="0"/>
              <a:pPr/>
              <a:t>3/9/2010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8662-3C0D-4256-A136-CFBCDF96F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3A88-6E74-4728-BE74-99F139B36413}" type="datetimeFigureOut">
              <a:rPr lang="en-US" smtClean="0"/>
              <a:pPr/>
              <a:t>3/9/2010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8662-3C0D-4256-A136-CFBCDF96F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3A88-6E74-4728-BE74-99F139B36413}" type="datetimeFigureOut">
              <a:rPr lang="en-US" smtClean="0"/>
              <a:pPr/>
              <a:t>3/9/2010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8662-3C0D-4256-A136-CFBCDF96F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3A88-6E74-4728-BE74-99F139B36413}" type="datetimeFigureOut">
              <a:rPr lang="en-US" smtClean="0"/>
              <a:pPr/>
              <a:t>3/9/2010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8662-3C0D-4256-A136-CFBCDF96F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3A88-6E74-4728-BE74-99F139B36413}" type="datetimeFigureOut">
              <a:rPr lang="en-US" smtClean="0"/>
              <a:pPr/>
              <a:t>3/9/2010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8662-3C0D-4256-A136-CFBCDF96F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3A88-6E74-4728-BE74-99F139B36413}" type="datetimeFigureOut">
              <a:rPr lang="en-US" smtClean="0"/>
              <a:pPr/>
              <a:t>3/9/2010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8662-3C0D-4256-A136-CFBCDF96F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3A88-6E74-4728-BE74-99F139B36413}" type="datetimeFigureOut">
              <a:rPr lang="en-US" smtClean="0"/>
              <a:pPr/>
              <a:t>3/9/2010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8662-3C0D-4256-A136-CFBCDF96F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3A88-6E74-4728-BE74-99F139B36413}" type="datetimeFigureOut">
              <a:rPr lang="en-US" smtClean="0"/>
              <a:pPr/>
              <a:t>3/9/2010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8662-3C0D-4256-A136-CFBCDF96F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3A88-6E74-4728-BE74-99F139B36413}" type="datetimeFigureOut">
              <a:rPr lang="en-US" smtClean="0"/>
              <a:pPr/>
              <a:t>3/9/2010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8662-3C0D-4256-A136-CFBCDF96F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3A88-6E74-4728-BE74-99F139B36413}" type="datetimeFigureOut">
              <a:rPr lang="en-US" smtClean="0"/>
              <a:pPr/>
              <a:t>3/9/2010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8662-3C0D-4256-A136-CFBCDF96F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B3A88-6E74-4728-BE74-99F139B36413}" type="datetimeFigureOut">
              <a:rPr lang="en-US" smtClean="0"/>
              <a:pPr/>
              <a:t>3/9/2010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38662-3C0D-4256-A136-CFBCDF96F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8458200" cy="14700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Free Magnetic Energy 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and Flare Productivity of Active Regions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505200"/>
            <a:ext cx="7239000" cy="2743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Jing et al. 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ApJ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2010, April 20 v713 issue, in press</a:t>
            </a:r>
            <a:endParaRPr lang="en-US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19400"/>
            <a:ext cx="77533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066800"/>
            <a:ext cx="1733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1447800" y="1143000"/>
            <a:ext cx="3267075" cy="1362075"/>
            <a:chOff x="1152525" y="4419600"/>
            <a:chExt cx="3267075" cy="1362075"/>
          </a:xfrm>
        </p:grpSpPr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7800" y="4419600"/>
              <a:ext cx="2143125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6"/>
            <p:cNvGrpSpPr/>
            <p:nvPr/>
          </p:nvGrpSpPr>
          <p:grpSpPr>
            <a:xfrm>
              <a:off x="1152525" y="5105400"/>
              <a:ext cx="3267075" cy="676275"/>
              <a:chOff x="533400" y="5181600"/>
              <a:chExt cx="3267075" cy="676275"/>
            </a:xfrm>
          </p:grpSpPr>
          <p:pic>
            <p:nvPicPr>
              <p:cNvPr id="21508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371600" y="5181600"/>
                <a:ext cx="2428875" cy="676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33400" y="5257800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where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457200" y="57912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histograms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CWsin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(left) and &lt;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&gt;metrics (right) for the 75 samples.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286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Quality Control #3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62600" y="1916668"/>
            <a:ext cx="3200400" cy="369332"/>
            <a:chOff x="5562600" y="1916668"/>
            <a:chExt cx="3200400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5562600" y="1916668"/>
              <a:ext cx="32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where          is the grid spacing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6324600" y="1936750"/>
            <a:ext cx="425450" cy="304800"/>
          </p:xfrm>
          <a:graphic>
            <a:graphicData uri="http://schemas.openxmlformats.org/presentationml/2006/ole">
              <p:oleObj spid="_x0000_s25602" name="Equation" r:id="rId7" imgW="215640" imgH="17748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8991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Summary: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i="1" baseline="-25000" dirty="0" err="1" smtClean="0"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is moderately to strongly correlated with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sz="2400" b="1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-day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However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compared with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photospheric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magnetic parameter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i="1" baseline="-250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i="1" baseline="-25000" dirty="0" err="1" smtClean="0"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shows little improvement on the flare predictability.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Based on three cases, although the magnitude of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i="1" baseline="-25000" dirty="0" err="1" smtClean="0"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differentiates between the flare-active and flare-quiet regions, the temporal variation of 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i="1" baseline="-25000" dirty="0" err="1" smtClean="0"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does not exhibit a clear and consistent pre-flare pattern.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89154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Discussion: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Times New Roman" pitchFamily="18" charset="0"/>
              </a:rPr>
              <a:t>Problems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NLFF field modeling from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photospheric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boundary</a:t>
            </a:r>
          </a:p>
          <a:p>
            <a:pPr lvl="1">
              <a:buFont typeface="Symbol"/>
              <a:buChar char="¾"/>
            </a:pPr>
            <a:r>
              <a:rPr lang="en-US" sz="2000" dirty="0" smtClean="0">
                <a:latin typeface="Times New Roman" pitchFamily="18" charset="0"/>
              </a:rPr>
              <a:t> uncertainties in the transverse field measurements</a:t>
            </a:r>
          </a:p>
          <a:p>
            <a:pPr lvl="1"/>
            <a:r>
              <a:rPr lang="en-US" sz="2000" dirty="0" smtClean="0">
                <a:latin typeface="Times New Roman" pitchFamily="18" charset="0"/>
                <a:sym typeface="Symbol"/>
              </a:rPr>
              <a:t> </a:t>
            </a:r>
            <a:r>
              <a:rPr lang="en-US" sz="2000" dirty="0" smtClean="0">
                <a:latin typeface="Times New Roman" pitchFamily="18" charset="0"/>
              </a:rPr>
              <a:t>180</a:t>
            </a:r>
            <a:r>
              <a:rPr lang="en-US" sz="2000" dirty="0" smtClean="0">
                <a:latin typeface="Times New Roman" pitchFamily="18" charset="0"/>
                <a:sym typeface="Symbol" pitchFamily="18" charset="2"/>
              </a:rPr>
              <a:t></a:t>
            </a:r>
            <a:r>
              <a:rPr lang="en-US" sz="2000" dirty="0" smtClean="0">
                <a:latin typeface="Times New Roman" pitchFamily="18" charset="0"/>
              </a:rPr>
              <a:t> ambiguity in the transverse field</a:t>
            </a:r>
          </a:p>
          <a:p>
            <a:pPr lvl="1">
              <a:buFont typeface="Symbol" pitchFamily="18" charset="2"/>
              <a:buChar char="¾"/>
            </a:pPr>
            <a:r>
              <a:rPr lang="en-US" sz="2000" dirty="0" smtClean="0">
                <a:latin typeface="Times New Roman" pitchFamily="18" charset="0"/>
              </a:rPr>
              <a:t> the non-force-free nature of the </a:t>
            </a:r>
            <a:r>
              <a:rPr lang="en-US" sz="2000" dirty="0" err="1" smtClean="0">
                <a:latin typeface="Times New Roman" pitchFamily="18" charset="0"/>
              </a:rPr>
              <a:t>photospheric</a:t>
            </a:r>
            <a:r>
              <a:rPr lang="en-US" sz="2000" dirty="0" smtClean="0">
                <a:latin typeface="Times New Roman" pitchFamily="18" charset="0"/>
              </a:rPr>
              <a:t> boundary</a:t>
            </a:r>
          </a:p>
          <a:p>
            <a:pPr lvl="1">
              <a:buFont typeface="Symbol" pitchFamily="18" charset="2"/>
              <a:buChar char="¾"/>
            </a:pPr>
            <a:r>
              <a:rPr lang="en-US" sz="2000" dirty="0" smtClean="0">
                <a:latin typeface="Times New Roman" pitchFamily="18" charset="0"/>
              </a:rPr>
              <a:t> difficulties of guaranteeing the existence and uniqueness of the NLFF field      solution</a:t>
            </a:r>
          </a:p>
          <a:p>
            <a:pPr lvl="1">
              <a:buFont typeface="Symbol" pitchFamily="18" charset="2"/>
              <a:buChar char="¾"/>
            </a:pPr>
            <a:endParaRPr lang="en-US" sz="2000" dirty="0" smtClean="0">
              <a:latin typeface="Times New Roman" pitchFamily="18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Flare triggering and release mechanisms</a:t>
            </a:r>
          </a:p>
          <a:p>
            <a:pPr marL="457200" indent="-45720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Triggering mechanism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?</a:t>
            </a:r>
            <a:endParaRPr lang="en-US" sz="24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457200" indent="-457200">
              <a:buAutoNum type="arabicPeriod" startAt="2"/>
            </a:pPr>
            <a:endParaRPr lang="en-US" sz="24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457200" indent="-457200">
              <a:buAutoNum type="arabicPeriod" startAt="2"/>
            </a:pPr>
            <a:endParaRPr lang="en-US" sz="24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Released energy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05200" y="4953000"/>
            <a:ext cx="5486400" cy="1447800"/>
            <a:chOff x="3200400" y="2438400"/>
            <a:chExt cx="5486400" cy="1447800"/>
          </a:xfrm>
        </p:grpSpPr>
        <p:sp>
          <p:nvSpPr>
            <p:cNvPr id="4" name="Left Brace 3"/>
            <p:cNvSpPr/>
            <p:nvPr/>
          </p:nvSpPr>
          <p:spPr>
            <a:xfrm>
              <a:off x="3200400" y="2590800"/>
              <a:ext cx="609600" cy="11430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62400" y="2438400"/>
              <a:ext cx="472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Thermal emission, as quantified by FI 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62400" y="2952690"/>
              <a:ext cx="472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Non-thermal emission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62400" y="3486090"/>
              <a:ext cx="472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CME dynamics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4300" y="1296987"/>
            <a:ext cx="9029700" cy="1293813"/>
            <a:chOff x="114300" y="762000"/>
            <a:chExt cx="9029700" cy="1293813"/>
          </a:xfrm>
        </p:grpSpPr>
        <p:graphicFrame>
          <p:nvGraphicFramePr>
            <p:cNvPr id="5123" name="Object 3"/>
            <p:cNvGraphicFramePr>
              <a:graphicFrameLocks noChangeAspect="1"/>
            </p:cNvGraphicFramePr>
            <p:nvPr/>
          </p:nvGraphicFramePr>
          <p:xfrm>
            <a:off x="114300" y="1143000"/>
            <a:ext cx="7215468" cy="912813"/>
          </p:xfrm>
          <a:graphic>
            <a:graphicData uri="http://schemas.openxmlformats.org/presentationml/2006/ole">
              <p:oleObj spid="_x0000_s5123" name="Equation" r:id="rId3" imgW="7215480" imgH="912240" progId="Equation.3">
                <p:embed/>
              </p:oleObj>
            </a:graphicData>
          </a:graphic>
        </p:graphicFrame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7772400" y="1371787"/>
              <a:ext cx="1371600" cy="57196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Eq. (1)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400" y="762000"/>
              <a:ext cx="426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Free Magnetic Energy </a:t>
              </a:r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400" b="1" i="1" baseline="-25000" dirty="0" err="1" smtClean="0">
                  <a:latin typeface="Times New Roman" pitchFamily="18" charset="0"/>
                  <a:cs typeface="Times New Roman" pitchFamily="18" charset="0"/>
                </a:rPr>
                <a:t>free</a:t>
              </a:r>
              <a:endParaRPr lang="en-US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8438" y="3352800"/>
            <a:ext cx="8869362" cy="1105368"/>
            <a:chOff x="198438" y="2971800"/>
            <a:chExt cx="8869362" cy="1105368"/>
          </a:xfrm>
        </p:grpSpPr>
        <p:sp>
          <p:nvSpPr>
            <p:cNvPr id="12" name="TextBox 11"/>
            <p:cNvSpPr txBox="1"/>
            <p:nvPr/>
          </p:nvSpPr>
          <p:spPr>
            <a:xfrm>
              <a:off x="228600" y="2971800"/>
              <a:ext cx="426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Soft X-ray Flare Index FI</a:t>
              </a:r>
              <a:endParaRPr lang="en-US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127" name="Object 7"/>
            <p:cNvGraphicFramePr>
              <a:graphicFrameLocks noChangeAspect="1"/>
            </p:cNvGraphicFramePr>
            <p:nvPr/>
          </p:nvGraphicFramePr>
          <p:xfrm>
            <a:off x="198438" y="3581400"/>
            <a:ext cx="7521575" cy="457200"/>
          </p:xfrm>
          <a:graphic>
            <a:graphicData uri="http://schemas.openxmlformats.org/presentationml/2006/ole">
              <p:oleObj spid="_x0000_s5127" name="Equation" r:id="rId4" imgW="3213000" imgH="266400" progId="Equation.3">
                <p:embed/>
              </p:oleObj>
            </a:graphicData>
          </a:graphic>
        </p:graphicFrame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7924800" y="3505200"/>
              <a:ext cx="1143000" cy="57196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Eq. (2)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52400" y="44958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</a:rPr>
              <a:t>where </a:t>
            </a:r>
            <a:r>
              <a:rPr lang="en-US" dirty="0" smtClean="0">
                <a:latin typeface="Times New Roman" pitchFamily="18" charset="0"/>
                <a:sym typeface="Symbol" pitchFamily="18" charset="2"/>
              </a:rPr>
              <a:t></a:t>
            </a:r>
            <a:r>
              <a:rPr lang="en-US" dirty="0" smtClean="0">
                <a:latin typeface="Times New Roman" pitchFamily="18" charset="0"/>
              </a:rPr>
              <a:t>  is the length of time window (measured in days), and I</a:t>
            </a:r>
            <a:r>
              <a:rPr lang="en-US" baseline="-25000" dirty="0" smtClean="0">
                <a:latin typeface="Times New Roman" pitchFamily="18" charset="0"/>
              </a:rPr>
              <a:t>X  </a:t>
            </a:r>
            <a:r>
              <a:rPr lang="en-US" dirty="0" smtClean="0">
                <a:latin typeface="Times New Roman" pitchFamily="18" charset="0"/>
              </a:rPr>
              <a:t>I</a:t>
            </a:r>
            <a:r>
              <a:rPr lang="en-US" baseline="-25000" dirty="0" smtClean="0">
                <a:latin typeface="Times New Roman" pitchFamily="18" charset="0"/>
              </a:rPr>
              <a:t>M  </a:t>
            </a:r>
            <a:r>
              <a:rPr lang="en-US" dirty="0" smtClean="0">
                <a:latin typeface="Times New Roman" pitchFamily="18" charset="0"/>
              </a:rPr>
              <a:t>I</a:t>
            </a:r>
            <a:r>
              <a:rPr lang="en-US" baseline="-25000" dirty="0" smtClean="0">
                <a:latin typeface="Times New Roman" pitchFamily="18" charset="0"/>
              </a:rPr>
              <a:t>C  </a:t>
            </a:r>
            <a:r>
              <a:rPr lang="en-US" dirty="0" smtClean="0">
                <a:latin typeface="Times New Roman" pitchFamily="18" charset="0"/>
              </a:rPr>
              <a:t> and I</a:t>
            </a:r>
            <a:r>
              <a:rPr lang="en-US" baseline="-25000" dirty="0" smtClean="0">
                <a:latin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</a:rPr>
              <a:t> are GOES peak intensities (in units of 10</a:t>
            </a:r>
            <a:r>
              <a:rPr lang="en-US" baseline="30000" dirty="0" smtClean="0">
                <a:latin typeface="Times New Roman" pitchFamily="18" charset="0"/>
              </a:rPr>
              <a:t>-6</a:t>
            </a:r>
            <a:r>
              <a:rPr lang="en-US" dirty="0" smtClean="0">
                <a:latin typeface="Times New Roman" pitchFamily="18" charset="0"/>
              </a:rPr>
              <a:t> W m</a:t>
            </a:r>
            <a:r>
              <a:rPr lang="en-US" baseline="30000" dirty="0" smtClean="0">
                <a:latin typeface="Times New Roman" pitchFamily="18" charset="0"/>
              </a:rPr>
              <a:t>-2</a:t>
            </a:r>
            <a:r>
              <a:rPr lang="en-US" dirty="0" smtClean="0">
                <a:latin typeface="Times New Roman" pitchFamily="18" charset="0"/>
              </a:rPr>
              <a:t>) of X-, M-, C- and B-class flares produced by the active region for the duration </a:t>
            </a:r>
            <a:r>
              <a:rPr lang="en-US" dirty="0" smtClean="0">
                <a:latin typeface="Times New Roman" pitchFamily="18" charset="0"/>
                <a:sym typeface="Symbol" pitchFamily="18" charset="2"/>
              </a:rPr>
              <a:t></a:t>
            </a:r>
            <a:r>
              <a:rPr lang="en-US" dirty="0" smtClean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</a:rPr>
              <a:t>In this study, we use three different time windows ranging from the time of the analyzed</a:t>
            </a:r>
          </a:p>
          <a:p>
            <a:pPr>
              <a:spcBef>
                <a:spcPct val="50000"/>
              </a:spcBef>
            </a:pPr>
            <a:r>
              <a:rPr lang="en-US" dirty="0" err="1" smtClean="0">
                <a:latin typeface="Times New Roman" pitchFamily="18" charset="0"/>
              </a:rPr>
              <a:t>magnetogram</a:t>
            </a:r>
            <a:r>
              <a:rPr lang="en-US" dirty="0" smtClean="0">
                <a:latin typeface="Times New Roman" pitchFamily="18" charset="0"/>
              </a:rPr>
              <a:t> to the subsequent 1, 2 and </a:t>
            </a:r>
            <a:r>
              <a:rPr lang="en-US" smtClean="0">
                <a:latin typeface="Times New Roman" pitchFamily="18" charset="0"/>
              </a:rPr>
              <a:t>3 days </a:t>
            </a:r>
            <a:r>
              <a:rPr lang="en-US" dirty="0" smtClean="0">
                <a:latin typeface="Times New Roman" pitchFamily="18" charset="0"/>
              </a:rPr>
              <a:t>after that time, i.e., FI </a:t>
            </a:r>
            <a:r>
              <a:rPr lang="en-US" baseline="-25000" dirty="0" smtClean="0">
                <a:latin typeface="Times New Roman" pitchFamily="18" charset="0"/>
              </a:rPr>
              <a:t>n-day</a:t>
            </a:r>
            <a:r>
              <a:rPr lang="en-US" dirty="0" smtClean="0">
                <a:latin typeface="Times New Roman" pitchFamily="18" charset="0"/>
              </a:rPr>
              <a:t>  , where n=1,2,3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26670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where V is the volume of computational domain.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533400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Motivations #1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8288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Examine the statistical correlation between free magnetic energy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i="1" baseline="-25000" dirty="0" err="1" smtClean="0"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flare index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sz="2400" b="1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-day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measured within the 1-, 2-, and 3-day time window.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Study the temporal variation of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i="1" baseline="-25000" dirty="0" err="1" smtClean="0"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for both flare-active and flare-quiet regions over a period of days.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838200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Motivations #2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nip Diagonal Corner Rectangle 43"/>
          <p:cNvSpPr/>
          <p:nvPr/>
        </p:nvSpPr>
        <p:spPr>
          <a:xfrm>
            <a:off x="6858000" y="533400"/>
            <a:ext cx="1828800" cy="685800"/>
          </a:xfrm>
          <a:prstGeom prst="snip2DiagRect">
            <a:avLst/>
          </a:prstGeom>
          <a:solidFill>
            <a:srgbClr val="F8FED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NOAA Solar Event Reports 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5791200" y="838200"/>
            <a:ext cx="10668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52400" y="533400"/>
            <a:ext cx="8229600" cy="6248400"/>
            <a:chOff x="152400" y="533400"/>
            <a:chExt cx="8229600" cy="6248400"/>
          </a:xfrm>
        </p:grpSpPr>
        <p:cxnSp>
          <p:nvCxnSpPr>
            <p:cNvPr id="32" name="Straight Connector 31"/>
            <p:cNvCxnSpPr/>
            <p:nvPr/>
          </p:nvCxnSpPr>
          <p:spPr>
            <a:xfrm rot="10800000">
              <a:off x="4953000" y="3048000"/>
              <a:ext cx="18288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5400000" flipH="1" flipV="1">
              <a:off x="5563394" y="2818606"/>
              <a:ext cx="457200" cy="15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152400" y="533400"/>
              <a:ext cx="8229600" cy="6248400"/>
              <a:chOff x="76200" y="533400"/>
              <a:chExt cx="8229600" cy="62484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76200" y="1676400"/>
                <a:ext cx="2819400" cy="14478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Stokes Inversion using an</a:t>
                </a:r>
              </a:p>
              <a:p>
                <a:r>
                  <a:rPr lang="en-US" dirty="0" err="1" smtClean="0">
                    <a:solidFill>
                      <a:srgbClr val="002060"/>
                    </a:solidFill>
                  </a:rPr>
                  <a:t>Unno-Rachkovsky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inversion based on the assumption of the Milne-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Eddington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atmosphere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76200" y="3505200"/>
                <a:ext cx="2819400" cy="14478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Remove the 180</a:t>
                </a:r>
                <a:r>
                  <a:rPr lang="en-US" dirty="0" smtClean="0">
                    <a:solidFill>
                      <a:srgbClr val="002060"/>
                    </a:solidFill>
                    <a:sym typeface="Symbol"/>
                  </a:rPr>
                  <a:t>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ambiguity with the “minimum energy” method (Metcalf 1994)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962400" y="5334000"/>
                <a:ext cx="3505200" cy="14478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Preprocess the non-force-free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photospheric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vector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magnetograms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to remove forces and torques from the boundary (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Wiegelmann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et al 2006)  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76200" y="5334000"/>
                <a:ext cx="2819400" cy="14478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Correct the projection effect for off-disk-center data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276600" y="3505200"/>
                <a:ext cx="2362200" cy="14478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Extrapolate the NLFFF with the  weighted optimization method (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Wiegelmann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2004)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943600" y="3505200"/>
                <a:ext cx="2362200" cy="14478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Extrapolate the potential field with a Green function method (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Aly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1989)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1" name="Straight Arrow Connector 10"/>
              <p:cNvCxnSpPr>
                <a:endCxn id="3" idx="0"/>
              </p:cNvCxnSpPr>
              <p:nvPr/>
            </p:nvCxnSpPr>
            <p:spPr>
              <a:xfrm rot="5400000">
                <a:off x="1257300" y="1447800"/>
                <a:ext cx="457200" cy="1588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5400000">
                <a:off x="1334294" y="3313906"/>
                <a:ext cx="381000" cy="1588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5400000">
                <a:off x="1295400" y="5142706"/>
                <a:ext cx="381000" cy="1588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5400000" flipH="1" flipV="1">
                <a:off x="4686300" y="5143500"/>
                <a:ext cx="381794" cy="794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5400000" flipH="1" flipV="1">
                <a:off x="6515100" y="5142706"/>
                <a:ext cx="381000" cy="1588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4648200" y="3276600"/>
                <a:ext cx="4572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6477000" y="3276600"/>
                <a:ext cx="4572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 Box 4"/>
              <p:cNvSpPr txBox="1">
                <a:spLocks noChangeArrowheads="1"/>
              </p:cNvSpPr>
              <p:nvPr/>
            </p:nvSpPr>
            <p:spPr bwMode="auto">
              <a:xfrm>
                <a:off x="5257800" y="2971800"/>
                <a:ext cx="1143000" cy="4572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Eq. (1)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2" name="Straight Arrow Connector 41"/>
              <p:cNvCxnSpPr>
                <a:stCxn id="6" idx="3"/>
                <a:endCxn id="5" idx="1"/>
              </p:cNvCxnSpPr>
              <p:nvPr/>
            </p:nvCxnSpPr>
            <p:spPr>
              <a:xfrm>
                <a:off x="2895600" y="6057900"/>
                <a:ext cx="1066800" cy="1588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Snip Diagonal Corner Rectangle 42"/>
              <p:cNvSpPr/>
              <p:nvPr/>
            </p:nvSpPr>
            <p:spPr>
              <a:xfrm>
                <a:off x="533400" y="533400"/>
                <a:ext cx="1828800" cy="685800"/>
              </a:xfrm>
              <a:prstGeom prst="snip2Diag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solidFill>
                      <a:srgbClr val="002060"/>
                    </a:solidFill>
                  </a:rPr>
                  <a:t>Hinode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/SP data spectra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34000" y="1981200"/>
                <a:ext cx="9106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i="1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3200" b="1" i="1" baseline="-25000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free</a:t>
                </a:r>
                <a:endParaRPr lang="en-US" sz="3200" b="1" i="1" dirty="0">
                  <a:solidFill>
                    <a:srgbClr val="0070C0"/>
                  </a:solidFill>
                </a:endParaRPr>
              </a:p>
            </p:txBody>
          </p:sp>
        </p:grpSp>
      </p:grpSp>
      <p:cxnSp>
        <p:nvCxnSpPr>
          <p:cNvPr id="27" name="Straight Arrow Connector 26"/>
          <p:cNvCxnSpPr/>
          <p:nvPr/>
        </p:nvCxnSpPr>
        <p:spPr>
          <a:xfrm rot="5400000">
            <a:off x="5525294" y="1104106"/>
            <a:ext cx="5334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334000" y="1244025"/>
            <a:ext cx="1257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sz="3200" b="1" i="1" baseline="-25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i="1" baseline="-25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-day</a:t>
            </a:r>
            <a:endParaRPr lang="en-US" sz="3200" b="1" i="1" dirty="0">
              <a:solidFill>
                <a:srgbClr val="FFC000"/>
              </a:solidFill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715000" y="381000"/>
            <a:ext cx="1143000" cy="457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Eq. (2)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152400" y="76200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Data Processing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5" name="Picture 1904" descr="tmp1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371" y="914400"/>
            <a:ext cx="8127829" cy="5943600"/>
          </a:xfrm>
          <a:prstGeom prst="rect">
            <a:avLst/>
          </a:prstGeom>
        </p:spPr>
      </p:pic>
      <p:sp>
        <p:nvSpPr>
          <p:cNvPr id="1906" name="TextBox 1905"/>
          <p:cNvSpPr txBox="1"/>
          <p:nvPr/>
        </p:nvSpPr>
        <p:spPr>
          <a:xfrm>
            <a:off x="304800" y="1524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Result #1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tmp3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0372" y="914400"/>
            <a:ext cx="8127828" cy="594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0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Top panels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Scatter Plots of  FI 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n-day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vs.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. FI 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n-day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 which equal 0 are set to 0.01 to avoid arithmetic error and shown as grey points.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Bottom panels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Scatter plots of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-day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vs.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;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400800" y="457200"/>
          <a:ext cx="1804147" cy="533400"/>
        </p:xfrm>
        <a:graphic>
          <a:graphicData uri="http://schemas.openxmlformats.org/presentationml/2006/ole">
            <p:oleObj spid="_x0000_s20482" name="Equation" r:id="rId5" imgW="14601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5" name="Picture 1904" descr="tmp1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371" y="914400"/>
            <a:ext cx="8127829" cy="5943600"/>
          </a:xfrm>
          <a:prstGeom prst="rect">
            <a:avLst/>
          </a:prstGeom>
        </p:spPr>
      </p:pic>
      <p:sp>
        <p:nvSpPr>
          <p:cNvPr id="1906" name="TextBox 1905"/>
          <p:cNvSpPr txBox="1"/>
          <p:nvPr/>
        </p:nvSpPr>
        <p:spPr>
          <a:xfrm>
            <a:off x="304800" y="1524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Result #1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9" name="TextBox 3808"/>
          <p:cNvSpPr txBox="1"/>
          <p:nvPr/>
        </p:nvSpPr>
        <p:spPr>
          <a:xfrm>
            <a:off x="1600200" y="0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Top panels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Scatter Plots of  FI 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n-day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vs.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. FI 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n-day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 which equal 0 are set to 0.01 to avoid arithmetic error and shown as grey points.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Bottom panels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Scatter plots of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-day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vs.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;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6400800" y="457200"/>
          <a:ext cx="1803400" cy="533400"/>
        </p:xfrm>
        <a:graphic>
          <a:graphicData uri="http://schemas.openxmlformats.org/presentationml/2006/ole">
            <p:oleObj spid="_x0000_s21506" name="Equation" r:id="rId4" imgW="1460160" imgH="431640" progId="Equation.3">
              <p:embed/>
            </p:oleObj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330372" y="609600"/>
            <a:ext cx="8127828" cy="6248400"/>
            <a:chOff x="330372" y="762000"/>
            <a:chExt cx="8127828" cy="6248400"/>
          </a:xfrm>
        </p:grpSpPr>
        <p:pic>
          <p:nvPicPr>
            <p:cNvPr id="1907" name="Picture 1906" descr="tmp2_5.eps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0372" y="1066800"/>
              <a:ext cx="8127828" cy="5943600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420624" y="762000"/>
              <a:ext cx="722376" cy="685800"/>
              <a:chOff x="420624" y="685800"/>
              <a:chExt cx="722376" cy="6858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457200" y="1066800"/>
                <a:ext cx="609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>
                <a:off x="419100" y="1028700"/>
                <a:ext cx="685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457200" y="6858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62000" y="6858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57200" y="10022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62000" y="10022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20624" y="685800"/>
                <a:ext cx="685800" cy="685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Result #2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" y="762000"/>
            <a:ext cx="4953000" cy="5867400"/>
            <a:chOff x="76200" y="762000"/>
            <a:chExt cx="4953000" cy="5867400"/>
          </a:xfrm>
        </p:grpSpPr>
        <p:grpSp>
          <p:nvGrpSpPr>
            <p:cNvPr id="4" name="Group 3"/>
            <p:cNvGrpSpPr/>
            <p:nvPr/>
          </p:nvGrpSpPr>
          <p:grpSpPr>
            <a:xfrm>
              <a:off x="152400" y="838200"/>
              <a:ext cx="4876800" cy="4267200"/>
              <a:chOff x="1190625" y="228600"/>
              <a:chExt cx="6886575" cy="5867400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90625" y="228600"/>
                <a:ext cx="6886575" cy="3943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95400" y="4191000"/>
                <a:ext cx="6657975" cy="190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76200" y="5334000"/>
              <a:ext cx="4953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Left panels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: Snapshots of SOT-SP vector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magnetograms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of NOAA 10930,10960 and 10963. </a:t>
              </a:r>
            </a:p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Right panels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: Extrapolated NLFF fields of NOAA 10930, 10960 and 10963. 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6200" y="762000"/>
              <a:ext cx="4953000" cy="58674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05400" y="609600"/>
            <a:ext cx="4038600" cy="6181130"/>
            <a:chOff x="5105400" y="533400"/>
            <a:chExt cx="4038600" cy="6181130"/>
          </a:xfrm>
        </p:grpSpPr>
        <p:pic>
          <p:nvPicPr>
            <p:cNvPr id="2" name="Picture 1" descr="E_tim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5400" y="533400"/>
              <a:ext cx="4008647" cy="52578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81600" y="5791200"/>
              <a:ext cx="3962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Temporal variation of </a:t>
              </a:r>
              <a:r>
                <a:rPr lang="en-US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baseline="-25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free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pe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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and </a:t>
              </a:r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the GOES light curves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of NOAA 10930, 10960 and 10963. 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2286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Quality Control #1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5029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Left: SOLIS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chromospheric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magnetic field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vs.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unpreprocessed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Hinode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/SP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photospheric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Right: SOLIS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chromospheric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vs. preprocessed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Hinode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/SP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photospheric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SOLIS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chromospheric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magnetogram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was taken on 2006 Dec.11 at 18:15 UT in AR 10930, and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Hinode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/SP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photospheric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magnetogram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was taken at 17:00 UT on the same day and in the same active region.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4343400" cy="35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143000"/>
            <a:ext cx="4133850" cy="350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6482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Left: TRACE 171 </a:t>
            </a:r>
            <a:r>
              <a:rPr lang="en-US" sz="2000" dirty="0" smtClean="0">
                <a:latin typeface="Poor Richard"/>
                <a:cs typeface="Times New Roman" pitchFamily="18" charset="0"/>
              </a:rPr>
              <a:t>Å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image of NOAA 10960, with over-plotted NLFF field lines.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Right: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Hinode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/XRT image of NOAA 10960, with over-plotted NLFF field lines.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TRACE image: 2007 June 7, 03:10 UT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Hinode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/XRT image: 2007 June 7, 03:16 UT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Hinode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/SP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magnetogram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2007 June 7, 03:16 UT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150" y="1600200"/>
            <a:ext cx="9010650" cy="2616385"/>
            <a:chOff x="57150" y="1752600"/>
            <a:chExt cx="9010650" cy="2616385"/>
          </a:xfrm>
        </p:grpSpPr>
        <p:pic>
          <p:nvPicPr>
            <p:cNvPr id="2457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95800" y="1752600"/>
              <a:ext cx="4572000" cy="2616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" y="1752600"/>
              <a:ext cx="4591050" cy="2587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304800" y="2286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Quality Control #2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2680</TotalTime>
  <Words>727</Words>
  <Application>Microsoft Office PowerPoint</Application>
  <PresentationFormat>On-screen Show (4:3)</PresentationFormat>
  <Paragraphs>83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Equation</vt:lpstr>
      <vt:lpstr>Free Magnetic Energy  and Flare Productivity of Active Regions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New Jersey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Magnetic Energy and Flare Productivity of Active Regions</dc:title>
  <dc:creator>Ju Jing</dc:creator>
  <cp:lastModifiedBy>jjing</cp:lastModifiedBy>
  <cp:revision>209</cp:revision>
  <dcterms:created xsi:type="dcterms:W3CDTF">2009-10-21T17:27:40Z</dcterms:created>
  <dcterms:modified xsi:type="dcterms:W3CDTF">2010-03-10T02:39:24Z</dcterms:modified>
</cp:coreProperties>
</file>