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7"/>
  </p:notesMasterIdLst>
  <p:handoutMasterIdLst>
    <p:handoutMasterId r:id="rId18"/>
  </p:handoutMasterIdLst>
  <p:sldIdLst>
    <p:sldId id="256" r:id="rId2"/>
    <p:sldId id="257" r:id="rId3"/>
    <p:sldId id="273" r:id="rId4"/>
    <p:sldId id="265" r:id="rId5"/>
    <p:sldId id="266" r:id="rId6"/>
    <p:sldId id="276" r:id="rId7"/>
    <p:sldId id="267" r:id="rId8"/>
    <p:sldId id="268" r:id="rId9"/>
    <p:sldId id="262" r:id="rId10"/>
    <p:sldId id="275" r:id="rId11"/>
    <p:sldId id="270" r:id="rId12"/>
    <p:sldId id="271" r:id="rId13"/>
    <p:sldId id="274" r:id="rId14"/>
    <p:sldId id="272" r:id="rId15"/>
    <p:sldId id="277" r:id="rId16"/>
  </p:sldIdLst>
  <p:sldSz cx="9144000" cy="6858000" type="screen4x3"/>
  <p:notesSz cx="6669088" cy="9928225"/>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5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784" autoAdjust="0"/>
    <p:restoredTop sz="84812" autoAdjust="0"/>
  </p:normalViewPr>
  <p:slideViewPr>
    <p:cSldViewPr>
      <p:cViewPr>
        <p:scale>
          <a:sx n="90" d="100"/>
          <a:sy n="90" d="100"/>
        </p:scale>
        <p:origin x="-42" y="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6411"/>
          </a:xfrm>
          <a:prstGeom prst="rect">
            <a:avLst/>
          </a:prstGeom>
        </p:spPr>
        <p:txBody>
          <a:bodyPr vert="horz" lIns="91440" tIns="45720" rIns="91440" bIns="45720" rtlCol="0"/>
          <a:lstStyle>
            <a:lvl1pPr algn="r">
              <a:defRPr sz="1200"/>
            </a:lvl1pPr>
          </a:lstStyle>
          <a:p>
            <a:fld id="{4AB19468-FEBC-4C1C-806A-31208DB7614F}" type="datetimeFigureOut">
              <a:rPr lang="en-US" smtClean="0"/>
              <a:t>3/10/2010</a:t>
            </a:fld>
            <a:endParaRPr lang="en-US"/>
          </a:p>
        </p:txBody>
      </p:sp>
      <p:sp>
        <p:nvSpPr>
          <p:cNvPr id="4" name="Footer Placeholder 3"/>
          <p:cNvSpPr>
            <a:spLocks noGrp="1"/>
          </p:cNvSpPr>
          <p:nvPr>
            <p:ph type="ftr" sz="quarter" idx="2"/>
          </p:nvPr>
        </p:nvSpPr>
        <p:spPr>
          <a:xfrm>
            <a:off x="0" y="9430091"/>
            <a:ext cx="2889938"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30091"/>
            <a:ext cx="2889938" cy="496411"/>
          </a:xfrm>
          <a:prstGeom prst="rect">
            <a:avLst/>
          </a:prstGeom>
        </p:spPr>
        <p:txBody>
          <a:bodyPr vert="horz" lIns="91440" tIns="45720" rIns="91440" bIns="45720" rtlCol="0" anchor="b"/>
          <a:lstStyle>
            <a:lvl1pPr algn="r">
              <a:defRPr sz="1200"/>
            </a:lvl1pPr>
          </a:lstStyle>
          <a:p>
            <a:fld id="{E0BBC74F-CE5E-46B5-A48C-4094DB2AC53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a:defRPr sz="1200"/>
            </a:lvl1pPr>
          </a:lstStyle>
          <a:p>
            <a:fld id="{DB178DB0-D1A2-4AF1-AC14-454F69074324}" type="datetimeFigureOut">
              <a:rPr lang="en-US" smtClean="0"/>
              <a:t>3/8/2010</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889938"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lIns="91440" tIns="45720" rIns="91440" bIns="45720" rtlCol="0" anchor="b"/>
          <a:lstStyle>
            <a:lvl1pPr algn="r">
              <a:defRPr sz="1200"/>
            </a:lvl1pPr>
          </a:lstStyle>
          <a:p>
            <a:fld id="{EF37B521-0041-4A74-8200-61F4EFCE588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6C705A-1A93-47B3-AD96-B0FB9E05239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76C705A-1A93-47B3-AD96-B0FB9E052397}"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use</a:t>
            </a:r>
            <a:r>
              <a:rPr lang="en-US" baseline="0" dirty="0" smtClean="0"/>
              <a:t> the </a:t>
            </a:r>
            <a:r>
              <a:rPr lang="en-US" baseline="0" dirty="0" err="1" smtClean="0"/>
              <a:t>Hinode</a:t>
            </a:r>
            <a:r>
              <a:rPr lang="en-US" baseline="0" dirty="0" smtClean="0"/>
              <a:t> vector </a:t>
            </a:r>
            <a:r>
              <a:rPr lang="en-US" baseline="0" dirty="0" err="1" smtClean="0"/>
              <a:t>magnetograms</a:t>
            </a:r>
            <a:r>
              <a:rPr lang="en-US" baseline="0" dirty="0" smtClean="0"/>
              <a:t> taken before and after the X3.4 flare to study the changes in magnetic inclination angle. This event occurred in NOAA active region 10930,  with the peak GOES soft X-ray emission at 2:40 UT on 2006 December 13. We obtained the difference image, </a:t>
            </a:r>
            <a:r>
              <a:rPr lang="en-US" baseline="0" dirty="0" err="1" smtClean="0"/>
              <a:t>postflare</a:t>
            </a:r>
            <a:r>
              <a:rPr lang="en-US" baseline="0" dirty="0" smtClean="0"/>
              <a:t> minus </a:t>
            </a:r>
            <a:r>
              <a:rPr lang="en-US" baseline="0" dirty="0" err="1" smtClean="0"/>
              <a:t>preflare</a:t>
            </a:r>
            <a:r>
              <a:rPr lang="en-US" baseline="0" dirty="0" smtClean="0"/>
              <a:t> state in </a:t>
            </a:r>
            <a:r>
              <a:rPr lang="en-US" baseline="0" dirty="0" err="1" smtClean="0"/>
              <a:t>Hinode</a:t>
            </a:r>
            <a:r>
              <a:rPr lang="en-US" baseline="0" dirty="0" smtClean="0"/>
              <a:t> G-band. This figure compares the sunspot structures before and after the flare. The brightened and darkened areas in the difference image represent the penumbral decayed and enhanced regions with G-band intensity.  In the right column, the evolution of the mean G-band intensity of decayed and enhanced regions were shown.</a:t>
            </a: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17185E-D4FD-4917-896D-5CB1934A93F0}"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compare</a:t>
            </a:r>
            <a:r>
              <a:rPr lang="en-US" baseline="0" dirty="0" smtClean="0"/>
              <a:t> the pre-flare and the post-flare distributions of several parameters. Here shows the change of magnetic inclination angle and the transverse field strength. The mean values of parameters before and after the flare are indicated by the vertical green and orange lines, respectively. Evidently, we can see that the inclination angle increases by ~3.3 degree after the flare in the decayed region, and decreases by 5 degree in the enhanced region.</a:t>
            </a:r>
            <a:endParaRPr lang="en-US" dirty="0"/>
          </a:p>
        </p:txBody>
      </p:sp>
      <p:sp>
        <p:nvSpPr>
          <p:cNvPr id="4" name="Slide Number Placeholder 3"/>
          <p:cNvSpPr>
            <a:spLocks noGrp="1"/>
          </p:cNvSpPr>
          <p:nvPr>
            <p:ph type="sldNum" sz="quarter" idx="10"/>
          </p:nvPr>
        </p:nvSpPr>
        <p:spPr/>
        <p:txBody>
          <a:bodyPr/>
          <a:lstStyle/>
          <a:p>
            <a:pPr>
              <a:defRPr/>
            </a:pPr>
            <a:fld id="{676C705A-1A93-47B3-AD96-B0FB9E05239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37B521-0041-4A74-8200-61F4EFCE5885}"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the 3-D NLFF fields, we plot the magnetic inclination angle in the decayed and the enhanced regions as a function of altitude. We see that from the photosphere boundary to an altitude of ~40 Mm, the magnetic inclination angle in the decayed region increases after the flare, while in the enhanced region, the angle decreases in all level of altitudes. Beyond ~70 Mm, the field of both decayed and enhanced regions approach potential. </a:t>
            </a:r>
            <a:endParaRPr lang="en-US" dirty="0"/>
          </a:p>
        </p:txBody>
      </p:sp>
      <p:sp>
        <p:nvSpPr>
          <p:cNvPr id="4" name="Slide Number Placeholder 3"/>
          <p:cNvSpPr>
            <a:spLocks noGrp="1"/>
          </p:cNvSpPr>
          <p:nvPr>
            <p:ph type="sldNum" sz="quarter" idx="10"/>
          </p:nvPr>
        </p:nvSpPr>
        <p:spPr/>
        <p:txBody>
          <a:bodyPr/>
          <a:lstStyle/>
          <a:p>
            <a:pPr>
              <a:defRPr/>
            </a:pPr>
            <a:fld id="{676C705A-1A93-47B3-AD96-B0FB9E052397}"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Previous</a:t>
            </a:r>
            <a:r>
              <a:rPr lang="en-US" u="sng" baseline="0" dirty="0" smtClean="0"/>
              <a:t> event shows the trend of magnetic inclination change. But to demonstrate that this change are caused by flares, we need to use the high cadence vector </a:t>
            </a:r>
            <a:r>
              <a:rPr lang="en-US" u="sng" baseline="0" dirty="0" err="1" smtClean="0"/>
              <a:t>magnetogram</a:t>
            </a:r>
            <a:r>
              <a:rPr lang="en-US" u="sng" baseline="0" dirty="0" smtClean="0"/>
              <a:t> and t</a:t>
            </a:r>
            <a:r>
              <a:rPr lang="en-US" u="sng" dirty="0" smtClean="0"/>
              <a:t>o show the temporal evolution of</a:t>
            </a:r>
            <a:r>
              <a:rPr lang="en-US" u="sng" baseline="0" dirty="0" smtClean="0"/>
              <a:t> the magnetic inclination angles associated with flares</a:t>
            </a:r>
            <a:r>
              <a:rPr lang="en-US" u="none" baseline="0" dirty="0" smtClean="0"/>
              <a:t>.</a:t>
            </a:r>
            <a:r>
              <a:rPr lang="en-US" baseline="0" dirty="0" smtClean="0"/>
              <a:t> we studied other two events that occurred on 2001 Aug. 25 and 2005 Jan. 15. The difference images were obtained with TRACE WL observation. To line the temporal evolution of the flares, we superposed the derivative of the soft X-ray light curve onto the time profiles. </a:t>
            </a:r>
            <a:r>
              <a:rPr lang="en-US" u="sng" baseline="0" dirty="0" smtClean="0"/>
              <a:t>For the X5.3 flare event, the magnetic inclination angle changes start as the flare occurred, and achieve the maximum change rate on both outer penumbral decayed and inner penumbral enhanced regions, which shows the similar evolutional trend as the X3.4 flare.</a:t>
            </a:r>
            <a:r>
              <a:rPr lang="en-US" baseline="0" dirty="0" smtClean="0"/>
              <a:t> For the X2.6 flare event, there are several bright and dark areas presented in the WL difference image. However, not all the bright and dark regions indicate the penumbral decaying or the </a:t>
            </a:r>
            <a:r>
              <a:rPr lang="en-US" baseline="0" dirty="0" err="1" smtClean="0"/>
              <a:t>umbral</a:t>
            </a:r>
            <a:r>
              <a:rPr lang="en-US" baseline="0" dirty="0" smtClean="0"/>
              <a:t> darkening. Some motions of features may affect the difference image as well. Therefore using the time-lapse WL movie, we figure out the exact location of the decayed and enhanced regions. The magnetic inclination angle on the decayed regions in this event increases gradually after the flare, while on the enhanced region, the trend of the change is similar as the other two events.</a:t>
            </a:r>
            <a:endParaRPr lang="en-US" dirty="0"/>
          </a:p>
        </p:txBody>
      </p:sp>
      <p:sp>
        <p:nvSpPr>
          <p:cNvPr id="4" name="Slide Number Placeholder 3"/>
          <p:cNvSpPr>
            <a:spLocks noGrp="1"/>
          </p:cNvSpPr>
          <p:nvPr>
            <p:ph type="sldNum" sz="quarter" idx="10"/>
          </p:nvPr>
        </p:nvSpPr>
        <p:spPr/>
        <p:txBody>
          <a:bodyPr/>
          <a:lstStyle/>
          <a:p>
            <a:pPr>
              <a:defRPr/>
            </a:pPr>
            <a:fld id="{676C705A-1A93-47B3-AD96-B0FB9E05239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table</a:t>
            </a:r>
            <a:r>
              <a:rPr lang="en-US" baseline="0" dirty="0" smtClean="0"/>
              <a:t> summarizes the change or change rate of different parameters. For the X3.4 flare on 2006 Dec.13, the mean magnetic inclination angle in the decayed peripheral penumbral increased by 3.3 degrees after the flare, indicating that the magnetic field in this area became more vertical. Meanwhile, the mean value of magnetic inclination angle in the central area close to flaring neutral line decreased by 5 degrees, meaning that the magnetic fields in this area became more horizontal.  For the X5.3 flare event, we find that the magnetic inclination angle in the penumbral decayed region increased about 9 degrees after the flare, while that in the </a:t>
            </a:r>
            <a:r>
              <a:rPr lang="en-US" baseline="0" dirty="0" err="1" smtClean="0"/>
              <a:t>umbral</a:t>
            </a:r>
            <a:r>
              <a:rPr lang="en-US" baseline="0" dirty="0" smtClean="0"/>
              <a:t> enhanced region decreased by about 4 degrees. Compared with these two events, the mean magnetic inclination angle on the decayed regions in the X2.6 flare event drop 1.8 degrees. </a:t>
            </a:r>
          </a:p>
          <a:p>
            <a:r>
              <a:rPr lang="en-US" baseline="0" dirty="0" smtClean="0"/>
              <a:t>These results support the reconnection picture proposed by Liu et al. There are two separate magnetic systems in a delta-sunspot before the flare, after the flare these two become strongly connected. The higher reconnected field lines stretched the outside penumbral which account for the penumbral decay. Meanwhile, the low field line near NL become more horizontal that can explain the darkening of central </a:t>
            </a:r>
            <a:r>
              <a:rPr lang="en-US" baseline="0" dirty="0" err="1" smtClean="0"/>
              <a:t>umbral</a:t>
            </a:r>
            <a:r>
              <a:rPr lang="en-US" baseline="0" dirty="0" smtClean="0"/>
              <a:t> regions. In this case, the observed penumbral decay is a signature of a change in the magnetic configuration from a more inclined to a more vertical one as a projected onto a 2-D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EF37B521-0041-4A74-8200-61F4EFCE5885}"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5"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6" name="Espace réservé du numéro de diapositive 5"/>
          <p:cNvSpPr>
            <a:spLocks noGrp="1"/>
          </p:cNvSpPr>
          <p:nvPr>
            <p:ph type="sldNum" sz="quarter" idx="12"/>
          </p:nvPr>
        </p:nvSpPr>
        <p:spPr/>
        <p:txBody>
          <a:bodyPr/>
          <a:lstStyle>
            <a:lvl1pPr>
              <a:defRPr/>
            </a:lvl1pPr>
          </a:lstStyle>
          <a:p>
            <a:fld id="{6B5BE643-5D04-4EDD-BE58-947A7D318396}" type="slidenum">
              <a:rPr lang="fr-CA" smtClean="0"/>
              <a:pPr/>
              <a:t>‹#›</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5"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6" name="Espace réservé du numéro de diapositive 5"/>
          <p:cNvSpPr>
            <a:spLocks noGrp="1"/>
          </p:cNvSpPr>
          <p:nvPr>
            <p:ph type="sldNum" sz="quarter" idx="12"/>
          </p:nvPr>
        </p:nvSpPr>
        <p:spPr/>
        <p:txBody>
          <a:bodyPr/>
          <a:lstStyle>
            <a:lvl1pPr>
              <a:defRPr/>
            </a:lvl1pPr>
          </a:lstStyle>
          <a:p>
            <a:fld id="{D777B129-E05A-44D1-9E0D-2CF31EDC02DE}" type="slidenum">
              <a:rPr lang="fr-CA" smtClean="0"/>
              <a:pPr/>
              <a:t>‹#›</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5"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6" name="Espace réservé du numéro de diapositive 5"/>
          <p:cNvSpPr>
            <a:spLocks noGrp="1"/>
          </p:cNvSpPr>
          <p:nvPr>
            <p:ph type="sldNum" sz="quarter" idx="12"/>
          </p:nvPr>
        </p:nvSpPr>
        <p:spPr/>
        <p:txBody>
          <a:bodyPr/>
          <a:lstStyle>
            <a:lvl1pPr>
              <a:defRPr/>
            </a:lvl1pPr>
          </a:lstStyle>
          <a:p>
            <a:fld id="{1653E5EA-C077-4370-9151-A3163A4A5AD0}" type="slidenum">
              <a:rPr lang="fr-CA" smtClean="0"/>
              <a:pPr/>
              <a:t>‹#›</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5"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6" name="Espace réservé du numéro de diapositive 5"/>
          <p:cNvSpPr>
            <a:spLocks noGrp="1"/>
          </p:cNvSpPr>
          <p:nvPr>
            <p:ph type="sldNum" sz="quarter" idx="12"/>
          </p:nvPr>
        </p:nvSpPr>
        <p:spPr/>
        <p:txBody>
          <a:bodyPr/>
          <a:lstStyle>
            <a:lvl1pPr>
              <a:defRPr/>
            </a:lvl1pPr>
          </a:lstStyle>
          <a:p>
            <a:fld id="{41073663-3184-4F68-8FA9-6B26A25C61A8}" type="slidenum">
              <a:rPr lang="fr-CA" smtClean="0"/>
              <a:pPr/>
              <a:t>‹#›</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5"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6" name="Espace réservé du numéro de diapositive 5"/>
          <p:cNvSpPr>
            <a:spLocks noGrp="1"/>
          </p:cNvSpPr>
          <p:nvPr>
            <p:ph type="sldNum" sz="quarter" idx="12"/>
          </p:nvPr>
        </p:nvSpPr>
        <p:spPr/>
        <p:txBody>
          <a:bodyPr/>
          <a:lstStyle>
            <a:lvl1pPr>
              <a:defRPr/>
            </a:lvl1pPr>
          </a:lstStyle>
          <a:p>
            <a:fld id="{3E326E72-3614-482E-B388-6DDA11EBF9EC}" type="slidenum">
              <a:rPr lang="fr-CA" smtClean="0"/>
              <a:pPr/>
              <a:t>‹#›</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6"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7" name="Espace réservé du numéro de diapositive 5"/>
          <p:cNvSpPr>
            <a:spLocks noGrp="1"/>
          </p:cNvSpPr>
          <p:nvPr>
            <p:ph type="sldNum" sz="quarter" idx="12"/>
          </p:nvPr>
        </p:nvSpPr>
        <p:spPr/>
        <p:txBody>
          <a:bodyPr/>
          <a:lstStyle>
            <a:lvl1pPr>
              <a:defRPr/>
            </a:lvl1pPr>
          </a:lstStyle>
          <a:p>
            <a:fld id="{8984FEB3-B1AC-4997-A87C-CC1317D0E97E}" type="slidenum">
              <a:rPr lang="fr-CA" smtClean="0"/>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8"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9" name="Espace réservé du numéro de diapositive 5"/>
          <p:cNvSpPr>
            <a:spLocks noGrp="1"/>
          </p:cNvSpPr>
          <p:nvPr>
            <p:ph type="sldNum" sz="quarter" idx="12"/>
          </p:nvPr>
        </p:nvSpPr>
        <p:spPr/>
        <p:txBody>
          <a:bodyPr/>
          <a:lstStyle>
            <a:lvl1pPr>
              <a:defRPr/>
            </a:lvl1pPr>
          </a:lstStyle>
          <a:p>
            <a:fld id="{F81FC6C2-50D4-4B13-8122-CDE67A87C7A7}" type="slidenum">
              <a:rPr lang="fr-CA" smtClean="0"/>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4"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5" name="Espace réservé du numéro de diapositive 5"/>
          <p:cNvSpPr>
            <a:spLocks noGrp="1"/>
          </p:cNvSpPr>
          <p:nvPr>
            <p:ph type="sldNum" sz="quarter" idx="12"/>
          </p:nvPr>
        </p:nvSpPr>
        <p:spPr/>
        <p:txBody>
          <a:bodyPr/>
          <a:lstStyle>
            <a:lvl1pPr>
              <a:defRPr/>
            </a:lvl1pPr>
          </a:lstStyle>
          <a:p>
            <a:fld id="{770AE4AB-66D5-4998-8781-46FF130D82A5}" type="slidenum">
              <a:rPr lang="fr-CA" smtClean="0"/>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3"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4" name="Espace réservé du numéro de diapositive 5"/>
          <p:cNvSpPr>
            <a:spLocks noGrp="1"/>
          </p:cNvSpPr>
          <p:nvPr>
            <p:ph type="sldNum" sz="quarter" idx="12"/>
          </p:nvPr>
        </p:nvSpPr>
        <p:spPr/>
        <p:txBody>
          <a:bodyPr/>
          <a:lstStyle>
            <a:lvl1pPr>
              <a:defRPr/>
            </a:lvl1pPr>
          </a:lstStyle>
          <a:p>
            <a:fld id="{401012C0-4E42-4257-BF6A-DF6D2DEA8BC2}" type="slidenum">
              <a:rPr lang="fr-CA" smtClean="0"/>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6"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7" name="Espace réservé du numéro de diapositive 5"/>
          <p:cNvSpPr>
            <a:spLocks noGrp="1"/>
          </p:cNvSpPr>
          <p:nvPr>
            <p:ph type="sldNum" sz="quarter" idx="12"/>
          </p:nvPr>
        </p:nvSpPr>
        <p:spPr/>
        <p:txBody>
          <a:bodyPr/>
          <a:lstStyle>
            <a:lvl1pPr>
              <a:defRPr/>
            </a:lvl1pPr>
          </a:lstStyle>
          <a:p>
            <a:fld id="{B710AB5C-F000-4060-9E39-801AAD1D60B6}" type="slidenum">
              <a:rPr lang="fr-CA" smtClean="0"/>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r>
              <a:rPr lang="en-US" smtClean="0"/>
              <a:t>March 8, 2010</a:t>
            </a:r>
            <a:endParaRPr lang="fr-CA"/>
          </a:p>
        </p:txBody>
      </p:sp>
      <p:sp>
        <p:nvSpPr>
          <p:cNvPr id="6" name="Espace réservé du pied de page 4"/>
          <p:cNvSpPr>
            <a:spLocks noGrp="1"/>
          </p:cNvSpPr>
          <p:nvPr>
            <p:ph type="ftr" sz="quarter" idx="11"/>
          </p:nvPr>
        </p:nvSpPr>
        <p:spPr/>
        <p:txBody>
          <a:bodyPr/>
          <a:lstStyle>
            <a:lvl1pPr>
              <a:defRPr/>
            </a:lvl1pPr>
          </a:lstStyle>
          <a:p>
            <a:r>
              <a:rPr lang="fr-CA" smtClean="0"/>
              <a:t>March 10, 2010</a:t>
            </a:r>
            <a:endParaRPr lang="fr-CA"/>
          </a:p>
        </p:txBody>
      </p:sp>
      <p:sp>
        <p:nvSpPr>
          <p:cNvPr id="7" name="Espace réservé du numéro de diapositive 5"/>
          <p:cNvSpPr>
            <a:spLocks noGrp="1"/>
          </p:cNvSpPr>
          <p:nvPr>
            <p:ph type="sldNum" sz="quarter" idx="12"/>
          </p:nvPr>
        </p:nvSpPr>
        <p:spPr/>
        <p:txBody>
          <a:bodyPr/>
          <a:lstStyle>
            <a:lvl1pPr>
              <a:defRPr/>
            </a:lvl1pPr>
          </a:lstStyle>
          <a:p>
            <a:fld id="{2419C18D-9444-4FDE-92C6-0B36CD75E878}" type="slidenum">
              <a:rPr lang="fr-CA" smtClean="0"/>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r>
              <a:rPr lang="en-US" smtClean="0"/>
              <a:t>March 8, 2010</a:t>
            </a:r>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r>
              <a:rPr lang="fr-CA" smtClean="0"/>
              <a:t>March 10, 2010</a:t>
            </a: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0603B6ED-A6A6-43D5-9B7D-B0865E9266DD}" type="slidenum">
              <a:rPr lang="fr-CA" smtClean="0"/>
              <a:pPr/>
              <a:t>‹#›</a:t>
            </a:fld>
            <a:endParaRPr lang="fr-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0" name="Titre 1"/>
          <p:cNvSpPr>
            <a:spLocks noGrp="1"/>
          </p:cNvSpPr>
          <p:nvPr>
            <p:ph type="ctrTitle"/>
          </p:nvPr>
        </p:nvSpPr>
        <p:spPr>
          <a:xfrm>
            <a:off x="2971800" y="1981200"/>
            <a:ext cx="5815013" cy="2286001"/>
          </a:xfrm>
        </p:spPr>
        <p:txBody>
          <a:bodyPr/>
          <a:lstStyle/>
          <a:p>
            <a:pPr algn="l"/>
            <a:r>
              <a:rPr lang="fr-CA" sz="3600" dirty="0" err="1" smtClean="0">
                <a:solidFill>
                  <a:srgbClr val="265F00"/>
                </a:solidFill>
                <a:effectLst>
                  <a:outerShdw blurRad="38100" dist="38100" dir="2700000" algn="tl">
                    <a:srgbClr val="000000">
                      <a:alpha val="43137"/>
                    </a:srgbClr>
                  </a:outerShdw>
                </a:effectLst>
                <a:latin typeface="Georgia" pitchFamily="18" charset="0"/>
              </a:rPr>
              <a:t>E</a:t>
            </a:r>
            <a:r>
              <a:rPr lang="fr-CA" sz="3600" dirty="0" err="1" smtClean="0">
                <a:solidFill>
                  <a:srgbClr val="265F00"/>
                </a:solidFill>
                <a:effectLst>
                  <a:outerShdw blurRad="38100" dist="38100" dir="2700000" algn="tl">
                    <a:srgbClr val="000000">
                      <a:alpha val="43137"/>
                    </a:srgbClr>
                  </a:outerShdw>
                </a:effectLst>
                <a:latin typeface="Georgia" pitchFamily="18" charset="0"/>
              </a:rPr>
              <a:t>volution</a:t>
            </a:r>
            <a:r>
              <a:rPr lang="fr-CA" sz="3600" dirty="0" smtClean="0">
                <a:solidFill>
                  <a:srgbClr val="265F00"/>
                </a:solidFill>
                <a:effectLst>
                  <a:outerShdw blurRad="38100" dist="38100" dir="2700000" algn="tl">
                    <a:srgbClr val="000000">
                      <a:alpha val="43137"/>
                    </a:srgbClr>
                  </a:outerShdw>
                </a:effectLst>
                <a:latin typeface="Georgia" pitchFamily="18" charset="0"/>
              </a:rPr>
              <a:t> of </a:t>
            </a:r>
            <a:r>
              <a:rPr lang="fr-CA" sz="3600" dirty="0" err="1" smtClean="0">
                <a:solidFill>
                  <a:srgbClr val="265F00"/>
                </a:solidFill>
                <a:effectLst>
                  <a:outerShdw blurRad="38100" dist="38100" dir="2700000" algn="tl">
                    <a:srgbClr val="000000">
                      <a:alpha val="43137"/>
                    </a:srgbClr>
                  </a:outerShdw>
                </a:effectLst>
                <a:latin typeface="Georgia" pitchFamily="18" charset="0"/>
              </a:rPr>
              <a:t>Magnetic</a:t>
            </a:r>
            <a:r>
              <a:rPr lang="fr-CA" sz="3600" dirty="0" smtClean="0">
                <a:solidFill>
                  <a:srgbClr val="265F00"/>
                </a:solidFill>
                <a:effectLst>
                  <a:outerShdw blurRad="38100" dist="38100" dir="2700000" algn="tl">
                    <a:srgbClr val="000000">
                      <a:alpha val="43137"/>
                    </a:srgbClr>
                  </a:outerShdw>
                </a:effectLst>
                <a:latin typeface="Georgia" pitchFamily="18" charset="0"/>
              </a:rPr>
              <a:t> Setting in </a:t>
            </a:r>
            <a:r>
              <a:rPr lang="fr-CA" sz="3600" dirty="0" err="1" smtClean="0">
                <a:solidFill>
                  <a:srgbClr val="265F00"/>
                </a:solidFill>
                <a:effectLst>
                  <a:outerShdw blurRad="38100" dist="38100" dir="2700000" algn="tl">
                    <a:srgbClr val="000000">
                      <a:alpha val="43137"/>
                    </a:srgbClr>
                  </a:outerShdw>
                </a:effectLst>
                <a:latin typeface="Georgia" pitchFamily="18" charset="0"/>
              </a:rPr>
              <a:t>Flare</a:t>
            </a:r>
            <a:r>
              <a:rPr lang="fr-CA" sz="3600" dirty="0" smtClean="0">
                <a:solidFill>
                  <a:srgbClr val="265F00"/>
                </a:solidFill>
                <a:effectLst>
                  <a:outerShdw blurRad="38100" dist="38100" dir="2700000" algn="tl">
                    <a:srgbClr val="000000">
                      <a:alpha val="43137"/>
                    </a:srgbClr>
                  </a:outerShdw>
                </a:effectLst>
                <a:latin typeface="Georgia" pitchFamily="18" charset="0"/>
              </a:rPr>
              <a:t> Productive Active </a:t>
            </a:r>
            <a:r>
              <a:rPr lang="fr-CA" sz="3600" dirty="0" err="1" smtClean="0">
                <a:solidFill>
                  <a:srgbClr val="265F00"/>
                </a:solidFill>
                <a:effectLst>
                  <a:outerShdw blurRad="38100" dist="38100" dir="2700000" algn="tl">
                    <a:srgbClr val="000000">
                      <a:alpha val="43137"/>
                    </a:srgbClr>
                  </a:outerShdw>
                </a:effectLst>
                <a:latin typeface="Georgia" pitchFamily="18" charset="0"/>
              </a:rPr>
              <a:t>Regions</a:t>
            </a:r>
            <a:endParaRPr lang="fr-CA" sz="3600" dirty="0" smtClean="0">
              <a:solidFill>
                <a:srgbClr val="265F00"/>
              </a:solidFill>
              <a:effectLst>
                <a:outerShdw blurRad="38100" dist="38100" dir="2700000" algn="tl">
                  <a:srgbClr val="000000">
                    <a:alpha val="43137"/>
                  </a:srgbClr>
                </a:outerShdw>
              </a:effectLst>
              <a:latin typeface="Georgia" pitchFamily="18" charset="0"/>
            </a:endParaRPr>
          </a:p>
        </p:txBody>
      </p:sp>
      <p:sp>
        <p:nvSpPr>
          <p:cNvPr id="2051" name="Sous-titre 2"/>
          <p:cNvSpPr>
            <a:spLocks noGrp="1"/>
          </p:cNvSpPr>
          <p:nvPr>
            <p:ph type="subTitle" idx="1"/>
          </p:nvPr>
        </p:nvSpPr>
        <p:spPr>
          <a:xfrm>
            <a:off x="3581400" y="4648200"/>
            <a:ext cx="4789488" cy="571500"/>
          </a:xfrm>
        </p:spPr>
        <p:txBody>
          <a:bodyPr/>
          <a:lstStyle/>
          <a:p>
            <a:pPr algn="l"/>
            <a:r>
              <a:rPr lang="fr-CA" sz="2400" b="1" dirty="0" err="1" smtClean="0">
                <a:solidFill>
                  <a:srgbClr val="265F00"/>
                </a:solidFill>
                <a:latin typeface="Georgia" pitchFamily="18" charset="0"/>
              </a:rPr>
              <a:t>Yixuan</a:t>
            </a:r>
            <a:r>
              <a:rPr lang="fr-CA" sz="2400" b="1" dirty="0" smtClean="0">
                <a:solidFill>
                  <a:srgbClr val="265F00"/>
                </a:solidFill>
                <a:latin typeface="Georgia" pitchFamily="18" charset="0"/>
              </a:rPr>
              <a:t> Li</a:t>
            </a:r>
          </a:p>
        </p:txBody>
      </p:sp>
      <p:sp>
        <p:nvSpPr>
          <p:cNvPr id="5" name="TextBox 4"/>
          <p:cNvSpPr txBox="1"/>
          <p:nvPr/>
        </p:nvSpPr>
        <p:spPr>
          <a:xfrm>
            <a:off x="2743200" y="5943600"/>
            <a:ext cx="5105400" cy="646331"/>
          </a:xfrm>
          <a:prstGeom prst="rect">
            <a:avLst/>
          </a:prstGeom>
          <a:noFill/>
        </p:spPr>
        <p:txBody>
          <a:bodyPr wrap="square" rtlCol="0">
            <a:spAutoFit/>
          </a:bodyPr>
          <a:lstStyle/>
          <a:p>
            <a:r>
              <a:rPr lang="en-US" dirty="0" smtClean="0">
                <a:solidFill>
                  <a:schemeClr val="accent3"/>
                </a:solidFill>
              </a:rPr>
              <a:t>Space Weather Research Lab</a:t>
            </a:r>
          </a:p>
          <a:p>
            <a:r>
              <a:rPr lang="en-US" dirty="0" smtClean="0">
                <a:solidFill>
                  <a:schemeClr val="accent3"/>
                </a:solidFill>
              </a:rPr>
              <a:t>New Jersey Institute of Technology</a:t>
            </a:r>
            <a:endParaRPr lang="en-US" dirty="0">
              <a:solidFill>
                <a:schemeClr val="accent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11"/>
          </p:nvPr>
        </p:nvSpPr>
        <p:spPr/>
        <p:txBody>
          <a:bodyPr/>
          <a:lstStyle/>
          <a:p>
            <a:r>
              <a:rPr lang="fr-CA" smtClean="0"/>
              <a:t>March 10, 2010</a:t>
            </a:r>
            <a:endParaRPr lang="fr-CA"/>
          </a:p>
        </p:txBody>
      </p:sp>
      <p:sp>
        <p:nvSpPr>
          <p:cNvPr id="15" name="Title 1"/>
          <p:cNvSpPr txBox="1">
            <a:spLocks/>
          </p:cNvSpPr>
          <p:nvPr/>
        </p:nvSpPr>
        <p:spPr bwMode="auto">
          <a:xfrm>
            <a:off x="152400" y="685800"/>
            <a:ext cx="899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265F00"/>
                </a:solidFill>
                <a:effectLst>
                  <a:outerShdw blurRad="38100" dist="38100" dir="2700000" algn="tl">
                    <a:srgbClr val="000000">
                      <a:alpha val="43137"/>
                    </a:srgbClr>
                  </a:outerShdw>
                </a:effectLst>
                <a:uLnTx/>
                <a:uFillTx/>
                <a:latin typeface="+mj-lt"/>
                <a:ea typeface="+mj-ea"/>
                <a:cs typeface="+mj-cs"/>
              </a:rPr>
              <a:t>Data Sources for Current and Future Research</a:t>
            </a:r>
            <a:endParaRPr kumimoji="0" lang="en-US" sz="3600" b="0" i="0" u="none" strike="noStrike" kern="1200" cap="none" spc="0" normalizeH="0" baseline="0" noProof="0" dirty="0">
              <a:ln>
                <a:noFill/>
              </a:ln>
              <a:solidFill>
                <a:srgbClr val="265F00"/>
              </a:solidFill>
              <a:effectLst>
                <a:outerShdw blurRad="38100" dist="38100" dir="2700000" algn="tl">
                  <a:srgbClr val="000000">
                    <a:alpha val="43137"/>
                  </a:srgbClr>
                </a:outerShdw>
              </a:effectLst>
              <a:uLnTx/>
              <a:uFillTx/>
              <a:latin typeface="+mj-lt"/>
              <a:ea typeface="+mj-ea"/>
              <a:cs typeface="+mj-cs"/>
            </a:endParaRPr>
          </a:p>
        </p:txBody>
      </p:sp>
      <p:graphicFrame>
        <p:nvGraphicFramePr>
          <p:cNvPr id="16" name="Group 43"/>
          <p:cNvGraphicFramePr>
            <a:graphicFrameLocks/>
          </p:cNvGraphicFramePr>
          <p:nvPr/>
        </p:nvGraphicFramePr>
        <p:xfrm>
          <a:off x="762000" y="2286000"/>
          <a:ext cx="7924800" cy="2023110"/>
        </p:xfrm>
        <a:graphic>
          <a:graphicData uri="http://schemas.openxmlformats.org/drawingml/2006/table">
            <a:tbl>
              <a:tblPr/>
              <a:tblGrid>
                <a:gridCol w="1752600"/>
                <a:gridCol w="1417638"/>
                <a:gridCol w="1584325"/>
                <a:gridCol w="1347787"/>
                <a:gridCol w="1822450"/>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Gill Sans MT" pitchFamily="34" charset="0"/>
                        </a:rPr>
                        <a:t>Instrument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Gill Sans MT" pitchFamily="34" charset="0"/>
                        </a:rPr>
                        <a:t>Temporal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Gill Sans MT" pitchFamily="34" charset="0"/>
                        </a:rPr>
                        <a:t>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Gill Sans MT" pitchFamily="34" charset="0"/>
                        </a:rPr>
                        <a:t>Pixel 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Gill Sans MT" pitchFamily="34" charset="0"/>
                        </a:rPr>
                        <a:t>FOV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Gill Sans MT" pitchFamily="34" charset="0"/>
                        </a:rPr>
                        <a:t>Time Coverage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rgbClr val="265F00"/>
                          </a:solidFill>
                          <a:effectLst/>
                          <a:latin typeface="Gill Sans MT" pitchFamily="34" charset="0"/>
                        </a:rPr>
                        <a:t>Hinode</a:t>
                      </a:r>
                      <a:r>
                        <a:rPr kumimoji="0" lang="en-US" sz="1800" b="0" i="0" u="none" strike="noStrike" cap="none" normalizeH="0" baseline="0" dirty="0" smtClean="0">
                          <a:ln>
                            <a:noFill/>
                          </a:ln>
                          <a:solidFill>
                            <a:srgbClr val="265F00"/>
                          </a:solidFill>
                          <a:effectLst/>
                          <a:latin typeface="Gill Sans MT" pitchFamily="34" charset="0"/>
                        </a:rPr>
                        <a:t>/SOT/SP</a:t>
                      </a:r>
                      <a:r>
                        <a:rPr kumimoji="0" lang="en-US" altLang="ko-KR" sz="1800" b="0" i="0" u="none" strike="noStrike" cap="none" normalizeH="0" baseline="30000" dirty="0" smtClean="0">
                          <a:ln>
                            <a:noFill/>
                          </a:ln>
                          <a:solidFill>
                            <a:srgbClr val="265F00"/>
                          </a:solidFill>
                          <a:effectLst/>
                          <a:latin typeface="Gill Sans MT" pitchFamily="34" charset="0"/>
                          <a:ea typeface="굴림"/>
                          <a:cs typeface="굴림"/>
                        </a:rPr>
                        <a:t>1</a:t>
                      </a:r>
                      <a:endParaRPr kumimoji="0" lang="en-US" sz="1800" b="0" i="0" u="none" strike="noStrike" cap="none" normalizeH="0" baseline="0" dirty="0" smtClean="0">
                        <a:ln>
                          <a:noFill/>
                        </a:ln>
                        <a:solidFill>
                          <a:srgbClr val="265F00"/>
                        </a:solidFill>
                        <a:effectLst/>
                        <a:latin typeface="Gill Sans MT"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ko-KR" sz="1800" b="0" i="0" u="none" strike="noStrike" cap="none" normalizeH="0" baseline="0" dirty="0" smtClean="0">
                          <a:ln>
                            <a:noFill/>
                          </a:ln>
                          <a:solidFill>
                            <a:srgbClr val="265F00"/>
                          </a:solidFill>
                          <a:effectLst/>
                          <a:latin typeface="Gill Sans MT" pitchFamily="34" charset="0"/>
                          <a:ea typeface="Batang"/>
                          <a:cs typeface="Times New Roman" pitchFamily="18" charset="0"/>
                        </a:rPr>
                        <a:t>Normally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265F00"/>
                          </a:solidFill>
                          <a:effectLst/>
                          <a:latin typeface="Gill Sans MT" pitchFamily="34" charset="0"/>
                          <a:ea typeface="宋体"/>
                          <a:cs typeface="Times New Roman" pitchFamily="18" charset="0"/>
                        </a:rPr>
                        <a:t>A few hours</a:t>
                      </a:r>
                      <a:endParaRPr kumimoji="0" lang="en-US" sz="1800" b="0" i="0" u="none" strike="noStrike" cap="none" normalizeH="0" baseline="0" dirty="0" smtClean="0">
                        <a:ln>
                          <a:noFill/>
                        </a:ln>
                        <a:solidFill>
                          <a:srgbClr val="265F00"/>
                        </a:solidFill>
                        <a:effectLst/>
                        <a:latin typeface="Gill Sans MT"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0.16"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300"</a:t>
                      </a:r>
                      <a:r>
                        <a:rPr kumimoji="0" lang="en-US" sz="1800" b="0" i="0" u="none" strike="noStrike" cap="none" normalizeH="0" baseline="0" dirty="0" smtClean="0">
                          <a:ln>
                            <a:noFill/>
                          </a:ln>
                          <a:solidFill>
                            <a:srgbClr val="265F00"/>
                          </a:solidFill>
                          <a:effectLst/>
                          <a:latin typeface="Times New Roman" pitchFamily="18" charset="0"/>
                          <a:ea typeface="宋体"/>
                          <a:cs typeface="Times New Roman" pitchFamily="18" charset="0"/>
                        </a:rPr>
                        <a:t>×1</a:t>
                      </a:r>
                      <a:r>
                        <a:rPr kumimoji="0" lang="en-US" sz="1800" b="0" i="0" u="none" strike="noStrike" cap="none" normalizeH="0" baseline="0" dirty="0" smtClean="0">
                          <a:ln>
                            <a:noFill/>
                          </a:ln>
                          <a:solidFill>
                            <a:srgbClr val="265F00"/>
                          </a:solidFill>
                          <a:effectLst/>
                          <a:latin typeface="Gill Sans MT" pitchFamily="34"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From Sep. 2006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SDO/HMI</a:t>
                      </a:r>
                      <a:r>
                        <a:rPr kumimoji="0" lang="en-US" altLang="ko-KR" sz="1800" b="0" i="0" u="none" strike="noStrike" cap="none" normalizeH="0" baseline="30000" dirty="0" smtClean="0">
                          <a:ln>
                            <a:noFill/>
                          </a:ln>
                          <a:solidFill>
                            <a:srgbClr val="265F00"/>
                          </a:solidFill>
                          <a:effectLst/>
                          <a:latin typeface="Gill Sans MT" pitchFamily="34" charset="0"/>
                          <a:ea typeface="굴림"/>
                          <a:cs typeface="굴림"/>
                        </a:rPr>
                        <a:t>2</a:t>
                      </a:r>
                      <a:endParaRPr kumimoji="0" lang="en-US" sz="1800" b="0" i="0" u="none" strike="noStrike" cap="none" normalizeH="0" baseline="0" dirty="0" smtClean="0">
                        <a:ln>
                          <a:noFill/>
                        </a:ln>
                        <a:solidFill>
                          <a:srgbClr val="265F00"/>
                        </a:solidFill>
                        <a:effectLst/>
                        <a:latin typeface="Gill Sans MT"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12 </a:t>
                      </a:r>
                      <a:r>
                        <a:rPr kumimoji="0" lang="en-US" sz="1800" b="0" i="0" u="none" strike="noStrike" cap="none" normalizeH="0" baseline="0" dirty="0" smtClean="0">
                          <a:ln>
                            <a:noFill/>
                          </a:ln>
                          <a:solidFill>
                            <a:srgbClr val="265F00"/>
                          </a:solidFill>
                          <a:effectLst/>
                          <a:latin typeface="Gill Sans MT" pitchFamily="34" charset="0"/>
                        </a:rPr>
                        <a:t>minutes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Full disk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 Later this year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65F00"/>
                          </a:solidFill>
                          <a:effectLst/>
                          <a:latin typeface="Gill Sans MT" pitchFamily="34" charset="0"/>
                        </a:rPr>
                        <a:t>BBSO/DVMG</a:t>
                      </a:r>
                      <a:r>
                        <a:rPr kumimoji="0" lang="en-US" altLang="ko-KR" sz="1800" b="0" i="0" u="none" strike="noStrike" cap="none" normalizeH="0" baseline="30000" smtClean="0">
                          <a:ln>
                            <a:noFill/>
                          </a:ln>
                          <a:solidFill>
                            <a:srgbClr val="265F00"/>
                          </a:solidFill>
                          <a:effectLst/>
                          <a:latin typeface="Gill Sans MT" pitchFamily="34" charset="0"/>
                          <a:ea typeface="굴림"/>
                          <a:cs typeface="굴림"/>
                        </a:rPr>
                        <a:t>3</a:t>
                      </a:r>
                      <a:endParaRPr kumimoji="0" lang="en-US" sz="1800" b="0" i="0" u="none" strike="noStrike" cap="none" normalizeH="0" baseline="0" smtClean="0">
                        <a:ln>
                          <a:noFill/>
                        </a:ln>
                        <a:solidFill>
                          <a:srgbClr val="265F00"/>
                        </a:solidFill>
                        <a:effectLst/>
                        <a:latin typeface="Gill Sans MT"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65F00"/>
                          </a:solidFill>
                          <a:effectLst/>
                          <a:latin typeface="Gill Sans MT" pitchFamily="34" charset="0"/>
                        </a:rPr>
                        <a:t>1 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265F00"/>
                          </a:solidFill>
                          <a:effectLst/>
                          <a:latin typeface="Gill Sans MT" pitchFamily="34" charset="0"/>
                        </a:rPr>
                        <a:t>0.6"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360"</a:t>
                      </a:r>
                      <a:r>
                        <a:rPr kumimoji="0" lang="en-US" sz="1800" b="0" i="0" u="none" strike="noStrike" cap="none" normalizeH="0" baseline="0" dirty="0" smtClean="0">
                          <a:ln>
                            <a:noFill/>
                          </a:ln>
                          <a:solidFill>
                            <a:srgbClr val="265F00"/>
                          </a:solidFill>
                          <a:effectLst/>
                          <a:latin typeface="Times New Roman" pitchFamily="18" charset="0"/>
                          <a:ea typeface="宋体"/>
                          <a:cs typeface="Times New Roman" pitchFamily="18" charset="0"/>
                        </a:rPr>
                        <a:t>×</a:t>
                      </a:r>
                      <a:r>
                        <a:rPr kumimoji="0" lang="en-US" sz="1800" b="0" i="0" u="none" strike="noStrike" cap="none" normalizeH="0" baseline="0" dirty="0" smtClean="0">
                          <a:ln>
                            <a:noFill/>
                          </a:ln>
                          <a:solidFill>
                            <a:srgbClr val="265F00"/>
                          </a:solidFill>
                          <a:effectLst/>
                          <a:latin typeface="Gill Sans MT" pitchFamily="34" charset="0"/>
                        </a:rPr>
                        <a:t>360"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265F00"/>
                          </a:solidFill>
                          <a:effectLst/>
                          <a:latin typeface="Gill Sans MT" pitchFamily="34" charset="0"/>
                        </a:rPr>
                        <a:t>From 1999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r>
            </a:tbl>
          </a:graphicData>
        </a:graphic>
      </p:graphicFrame>
      <p:sp>
        <p:nvSpPr>
          <p:cNvPr id="17" name="TextBox 12"/>
          <p:cNvSpPr txBox="1">
            <a:spLocks noChangeArrowheads="1"/>
          </p:cNvSpPr>
          <p:nvPr/>
        </p:nvSpPr>
        <p:spPr bwMode="auto">
          <a:xfrm>
            <a:off x="1219200" y="4876800"/>
            <a:ext cx="7086600" cy="1077913"/>
          </a:xfrm>
          <a:prstGeom prst="rect">
            <a:avLst/>
          </a:prstGeom>
          <a:noFill/>
          <a:ln w="9525">
            <a:noFill/>
            <a:miter lim="800000"/>
            <a:headEnd/>
            <a:tailEnd/>
          </a:ln>
        </p:spPr>
        <p:txBody>
          <a:bodyPr>
            <a:spAutoFit/>
          </a:bodyPr>
          <a:lstStyle/>
          <a:p>
            <a:pPr>
              <a:spcBef>
                <a:spcPct val="50000"/>
              </a:spcBef>
            </a:pPr>
            <a:r>
              <a:rPr lang="en-US" altLang="ko-KR" sz="1600" baseline="30000" dirty="0">
                <a:solidFill>
                  <a:srgbClr val="0070C0"/>
                </a:solidFill>
                <a:latin typeface="Gill Sans MT" pitchFamily="34" charset="0"/>
                <a:ea typeface="굴림"/>
                <a:cs typeface="굴림"/>
              </a:rPr>
              <a:t>1</a:t>
            </a:r>
            <a:r>
              <a:rPr lang="en-US" altLang="ko-KR" sz="1600" dirty="0">
                <a:solidFill>
                  <a:srgbClr val="0070C0"/>
                </a:solidFill>
                <a:latin typeface="Gill Sans MT" pitchFamily="34" charset="0"/>
                <a:ea typeface="굴림"/>
                <a:cs typeface="굴림"/>
              </a:rPr>
              <a:t> </a:t>
            </a:r>
            <a:r>
              <a:rPr lang="en-US" altLang="ko-KR" sz="1600" dirty="0" err="1">
                <a:solidFill>
                  <a:srgbClr val="0070C0"/>
                </a:solidFill>
                <a:latin typeface="Gill Sans MT" pitchFamily="34" charset="0"/>
                <a:ea typeface="굴림"/>
                <a:cs typeface="굴림"/>
              </a:rPr>
              <a:t>Hinode</a:t>
            </a:r>
            <a:r>
              <a:rPr lang="en-US" altLang="ko-KR" sz="1600" dirty="0">
                <a:solidFill>
                  <a:srgbClr val="0070C0"/>
                </a:solidFill>
                <a:latin typeface="Gill Sans MT" pitchFamily="34" charset="0"/>
                <a:ea typeface="굴림"/>
                <a:cs typeface="굴림"/>
              </a:rPr>
              <a:t>/Solar Optical Telescope (SOT) / Spectral-</a:t>
            </a:r>
            <a:r>
              <a:rPr lang="en-US" altLang="ko-KR" sz="1600" dirty="0" err="1">
                <a:solidFill>
                  <a:srgbClr val="0070C0"/>
                </a:solidFill>
                <a:latin typeface="Gill Sans MT" pitchFamily="34" charset="0"/>
                <a:ea typeface="굴림"/>
                <a:cs typeface="굴림"/>
              </a:rPr>
              <a:t>polarimeter</a:t>
            </a:r>
            <a:r>
              <a:rPr lang="en-US" altLang="ko-KR" sz="1600" dirty="0">
                <a:solidFill>
                  <a:srgbClr val="0070C0"/>
                </a:solidFill>
                <a:latin typeface="Gill Sans MT" pitchFamily="34" charset="0"/>
                <a:ea typeface="굴림"/>
                <a:cs typeface="굴림"/>
              </a:rPr>
              <a:t> (SP)</a:t>
            </a:r>
          </a:p>
          <a:p>
            <a:pPr>
              <a:spcBef>
                <a:spcPct val="50000"/>
              </a:spcBef>
            </a:pPr>
            <a:r>
              <a:rPr lang="en-US" altLang="ko-KR" sz="1600" baseline="30000" dirty="0">
                <a:solidFill>
                  <a:srgbClr val="0070C0"/>
                </a:solidFill>
                <a:latin typeface="Gill Sans MT" pitchFamily="34" charset="0"/>
                <a:ea typeface="굴림"/>
                <a:cs typeface="굴림"/>
              </a:rPr>
              <a:t>2</a:t>
            </a:r>
            <a:r>
              <a:rPr lang="en-US" altLang="ko-KR" sz="1600" dirty="0">
                <a:solidFill>
                  <a:srgbClr val="0070C0"/>
                </a:solidFill>
                <a:latin typeface="Gill Sans MT" pitchFamily="34" charset="0"/>
                <a:ea typeface="굴림"/>
                <a:cs typeface="굴림"/>
              </a:rPr>
              <a:t>Solar Dynamics Observatory (SDO) / </a:t>
            </a:r>
            <a:r>
              <a:rPr lang="en-US" altLang="ko-KR" sz="1600" dirty="0" err="1">
                <a:solidFill>
                  <a:srgbClr val="0070C0"/>
                </a:solidFill>
                <a:latin typeface="Gill Sans MT" pitchFamily="34" charset="0"/>
                <a:ea typeface="굴림"/>
                <a:cs typeface="굴림"/>
              </a:rPr>
              <a:t>Helioseismic</a:t>
            </a:r>
            <a:r>
              <a:rPr lang="en-US" altLang="ko-KR" sz="1600" dirty="0">
                <a:solidFill>
                  <a:srgbClr val="0070C0"/>
                </a:solidFill>
                <a:latin typeface="Gill Sans MT" pitchFamily="34" charset="0"/>
                <a:ea typeface="굴림"/>
                <a:cs typeface="굴림"/>
              </a:rPr>
              <a:t> and Magnetic Imager (HMI) </a:t>
            </a:r>
          </a:p>
          <a:p>
            <a:pPr>
              <a:spcBef>
                <a:spcPct val="50000"/>
              </a:spcBef>
            </a:pPr>
            <a:r>
              <a:rPr lang="en-US" altLang="ko-KR" sz="1600" baseline="30000" dirty="0">
                <a:solidFill>
                  <a:srgbClr val="0070C0"/>
                </a:solidFill>
                <a:latin typeface="Gill Sans MT" pitchFamily="34" charset="0"/>
                <a:ea typeface="굴림"/>
                <a:cs typeface="굴림"/>
              </a:rPr>
              <a:t>3 </a:t>
            </a:r>
            <a:r>
              <a:rPr lang="en-US" altLang="ko-KR" sz="1600" dirty="0">
                <a:solidFill>
                  <a:srgbClr val="0070C0"/>
                </a:solidFill>
                <a:latin typeface="Gill Sans MT" pitchFamily="34" charset="0"/>
                <a:ea typeface="굴림"/>
                <a:cs typeface="굴림"/>
              </a:rPr>
              <a:t>BBSO (Big Bear Solar Observatory) / Digital Vector Magnetograph (DVMG)</a:t>
            </a:r>
            <a:endParaRPr lang="en-US" sz="1600" dirty="0">
              <a:solidFill>
                <a:srgbClr val="0070C0"/>
              </a:solidFill>
              <a:latin typeface="Gill Sans MT"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65F00"/>
                </a:solidFill>
              </a:rPr>
              <a:t>Comparison of Observational Results and Flare/CME Models</a:t>
            </a:r>
            <a:endParaRPr lang="en-US" dirty="0">
              <a:solidFill>
                <a:srgbClr val="265F00"/>
              </a:solidFill>
            </a:endParaRPr>
          </a:p>
        </p:txBody>
      </p:sp>
      <p:pic>
        <p:nvPicPr>
          <p:cNvPr id="5" name="Content Placeholder 4" descr="movie_erupt_3dfield.gif"/>
          <p:cNvPicPr>
            <a:picLocks noGrp="1" noChangeAspect="1"/>
          </p:cNvPicPr>
          <p:nvPr>
            <p:ph idx="1"/>
          </p:nvPr>
        </p:nvPicPr>
        <p:blipFill>
          <a:blip r:embed="rId3"/>
          <a:stretch>
            <a:fillRect/>
          </a:stretch>
        </p:blipFill>
        <p:spPr>
          <a:xfrm>
            <a:off x="1219200" y="1676400"/>
            <a:ext cx="4525963" cy="4525963"/>
          </a:xfrm>
        </p:spPr>
      </p:pic>
      <p:sp>
        <p:nvSpPr>
          <p:cNvPr id="4" name="Footer Placeholder 3"/>
          <p:cNvSpPr>
            <a:spLocks noGrp="1"/>
          </p:cNvSpPr>
          <p:nvPr>
            <p:ph type="ftr" sz="quarter" idx="11"/>
          </p:nvPr>
        </p:nvSpPr>
        <p:spPr/>
        <p:txBody>
          <a:bodyPr/>
          <a:lstStyle/>
          <a:p>
            <a:r>
              <a:rPr lang="fr-CA" smtClean="0"/>
              <a:t>March 10, 2010</a:t>
            </a:r>
            <a:endParaRPr lang="fr-CA"/>
          </a:p>
        </p:txBody>
      </p:sp>
      <p:sp>
        <p:nvSpPr>
          <p:cNvPr id="6" name="TextBox 5"/>
          <p:cNvSpPr txBox="1"/>
          <p:nvPr/>
        </p:nvSpPr>
        <p:spPr>
          <a:xfrm>
            <a:off x="6019800" y="4648200"/>
            <a:ext cx="2133600" cy="646331"/>
          </a:xfrm>
          <a:prstGeom prst="rect">
            <a:avLst/>
          </a:prstGeom>
          <a:noFill/>
        </p:spPr>
        <p:txBody>
          <a:bodyPr wrap="square" rtlCol="0">
            <a:spAutoFit/>
          </a:bodyPr>
          <a:lstStyle/>
          <a:p>
            <a:r>
              <a:rPr lang="en-US" dirty="0" err="1" smtClean="0">
                <a:solidFill>
                  <a:srgbClr val="265F00"/>
                </a:solidFill>
              </a:rPr>
              <a:t>Yuhong</a:t>
            </a:r>
            <a:r>
              <a:rPr lang="en-US" dirty="0" smtClean="0">
                <a:solidFill>
                  <a:srgbClr val="265F00"/>
                </a:solidFill>
              </a:rPr>
              <a:t> Fan’s recent simulation</a:t>
            </a:r>
            <a:endParaRPr lang="en-US" dirty="0">
              <a:solidFill>
                <a:srgbClr val="265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fr-CA" smtClean="0"/>
              <a:t>March 10, 2010</a:t>
            </a:r>
            <a:endParaRPr lang="fr-CA"/>
          </a:p>
        </p:txBody>
      </p:sp>
      <p:sp>
        <p:nvSpPr>
          <p:cNvPr id="11" name="Title 10"/>
          <p:cNvSpPr>
            <a:spLocks noGrp="1"/>
          </p:cNvSpPr>
          <p:nvPr>
            <p:ph type="title"/>
          </p:nvPr>
        </p:nvSpPr>
        <p:spPr/>
        <p:txBody>
          <a:bodyPr/>
          <a:lstStyle/>
          <a:p>
            <a:r>
              <a:rPr lang="en-US" sz="4000" dirty="0" smtClean="0">
                <a:solidFill>
                  <a:srgbClr val="265F00"/>
                </a:solidFill>
                <a:effectLst>
                  <a:outerShdw blurRad="38100" dist="38100" dir="2700000" algn="tl">
                    <a:srgbClr val="000000">
                      <a:alpha val="43137"/>
                    </a:srgbClr>
                  </a:outerShdw>
                </a:effectLst>
              </a:rPr>
              <a:t>Comparison of Observational Results and Flare/CME Models (Cont.) </a:t>
            </a:r>
            <a:endParaRPr lang="en-US" sz="4000" dirty="0">
              <a:effectLst>
                <a:outerShdw blurRad="38100" dist="38100" dir="2700000" algn="tl">
                  <a:srgbClr val="000000">
                    <a:alpha val="43137"/>
                  </a:srgbClr>
                </a:outerShdw>
              </a:effectLst>
            </a:endParaRPr>
          </a:p>
        </p:txBody>
      </p:sp>
      <p:pic>
        <p:nvPicPr>
          <p:cNvPr id="4100" name="Picture 4" descr="D:\NJIT\data\yfan\gif\bt\bt_r_5.gif"/>
          <p:cNvPicPr>
            <a:picLocks noGrp="1" noChangeAspect="1" noChangeArrowheads="1" noCrop="1"/>
          </p:cNvPicPr>
          <p:nvPr>
            <p:ph idx="1"/>
          </p:nvPr>
        </p:nvPicPr>
        <p:blipFill>
          <a:blip r:embed="rId3"/>
          <a:srcRect/>
          <a:stretch>
            <a:fillRect/>
          </a:stretch>
        </p:blipFill>
        <p:spPr bwMode="auto">
          <a:xfrm>
            <a:off x="1219200" y="2286000"/>
            <a:ext cx="2476500" cy="2286000"/>
          </a:xfrm>
          <a:prstGeom prst="rect">
            <a:avLst/>
          </a:prstGeom>
          <a:noFill/>
        </p:spPr>
      </p:pic>
      <p:pic>
        <p:nvPicPr>
          <p:cNvPr id="4101" name="Picture 5" descr="D:\NJIT\data\yfan\gif\mean\r_5\bt_r_5.gif"/>
          <p:cNvPicPr>
            <a:picLocks noChangeAspect="1" noChangeArrowheads="1" noCrop="1"/>
          </p:cNvPicPr>
          <p:nvPr/>
        </p:nvPicPr>
        <p:blipFill>
          <a:blip r:embed="rId4"/>
          <a:srcRect/>
          <a:stretch>
            <a:fillRect/>
          </a:stretch>
        </p:blipFill>
        <p:spPr bwMode="auto">
          <a:xfrm>
            <a:off x="1219200" y="2286000"/>
            <a:ext cx="2476500" cy="2286000"/>
          </a:xfrm>
          <a:prstGeom prst="rect">
            <a:avLst/>
          </a:prstGeom>
          <a:noFill/>
        </p:spPr>
      </p:pic>
      <p:pic>
        <p:nvPicPr>
          <p:cNvPr id="19458" name="Picture 2" descr="C:\Documents and Settings\lily\Desktop\mean_r_5.jpeg"/>
          <p:cNvPicPr>
            <a:picLocks noChangeAspect="1" noChangeArrowheads="1"/>
          </p:cNvPicPr>
          <p:nvPr/>
        </p:nvPicPr>
        <p:blipFill>
          <a:blip r:embed="rId5" cstate="print"/>
          <a:srcRect t="31061" r="29412"/>
          <a:stretch>
            <a:fillRect/>
          </a:stretch>
        </p:blipFill>
        <p:spPr bwMode="auto">
          <a:xfrm>
            <a:off x="4495801" y="1600201"/>
            <a:ext cx="3657600" cy="4648200"/>
          </a:xfrm>
          <a:prstGeom prst="rect">
            <a:avLst/>
          </a:prstGeom>
          <a:noFill/>
        </p:spPr>
      </p:pic>
      <p:sp>
        <p:nvSpPr>
          <p:cNvPr id="7" name="TextBox 6"/>
          <p:cNvSpPr txBox="1"/>
          <p:nvPr/>
        </p:nvSpPr>
        <p:spPr>
          <a:xfrm>
            <a:off x="1219200" y="4953000"/>
            <a:ext cx="2590800" cy="646331"/>
          </a:xfrm>
          <a:prstGeom prst="rect">
            <a:avLst/>
          </a:prstGeom>
          <a:noFill/>
        </p:spPr>
        <p:txBody>
          <a:bodyPr wrap="square" rtlCol="0">
            <a:spAutoFit/>
          </a:bodyPr>
          <a:lstStyle/>
          <a:p>
            <a:pPr algn="ctr"/>
            <a:r>
              <a:rPr lang="en-US" dirty="0" smtClean="0">
                <a:solidFill>
                  <a:srgbClr val="265F00"/>
                </a:solidFill>
              </a:rPr>
              <a:t>Level 5 </a:t>
            </a:r>
          </a:p>
          <a:p>
            <a:pPr algn="ctr"/>
            <a:r>
              <a:rPr lang="en-US" dirty="0" smtClean="0">
                <a:solidFill>
                  <a:srgbClr val="265F00"/>
                </a:solidFill>
              </a:rPr>
              <a:t>transverse field B</a:t>
            </a:r>
            <a:r>
              <a:rPr lang="en-US" baseline="-25000" dirty="0" smtClean="0">
                <a:solidFill>
                  <a:srgbClr val="265F00"/>
                </a:solidFill>
              </a:rPr>
              <a:t>t</a:t>
            </a:r>
            <a:endParaRPr lang="en-US" baseline="-25000" dirty="0">
              <a:solidFill>
                <a:srgbClr val="265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p:cNvSpPr>
            <a:spLocks noGrp="1"/>
          </p:cNvSpPr>
          <p:nvPr>
            <p:ph type="title"/>
          </p:nvPr>
        </p:nvSpPr>
        <p:spPr/>
        <p:txBody>
          <a:bodyPr/>
          <a:lstStyle/>
          <a:p>
            <a:r>
              <a:rPr lang="en-US" sz="4000" dirty="0" smtClean="0">
                <a:solidFill>
                  <a:srgbClr val="265F00"/>
                </a:solidFill>
                <a:effectLst>
                  <a:outerShdw blurRad="38100" dist="38100" dir="2700000" algn="tl">
                    <a:srgbClr val="000000">
                      <a:alpha val="43137"/>
                    </a:srgbClr>
                  </a:outerShdw>
                </a:effectLst>
              </a:rPr>
              <a:t>Comparison of Observational Results and Flare/CME Models (Cont.) </a:t>
            </a:r>
            <a:endParaRPr lang="fr-CA" sz="4000" dirty="0" smtClean="0">
              <a:solidFill>
                <a:srgbClr val="265F00"/>
              </a:solidFill>
            </a:endParaRPr>
          </a:p>
        </p:txBody>
      </p:sp>
      <p:pic>
        <p:nvPicPr>
          <p:cNvPr id="8" name="Content Placeholder 7" descr="mean_r_1.jpeg"/>
          <p:cNvPicPr>
            <a:picLocks noGrp="1" noChangeAspect="1"/>
          </p:cNvPicPr>
          <p:nvPr>
            <p:ph idx="1"/>
          </p:nvPr>
        </p:nvPicPr>
        <p:blipFill>
          <a:blip r:embed="rId3" cstate="print"/>
          <a:srcRect t="30340" r="28633"/>
          <a:stretch>
            <a:fillRect/>
          </a:stretch>
        </p:blipFill>
        <p:spPr>
          <a:xfrm>
            <a:off x="76200" y="1905000"/>
            <a:ext cx="2895600" cy="3581400"/>
          </a:xfrm>
        </p:spPr>
      </p:pic>
      <p:sp>
        <p:nvSpPr>
          <p:cNvPr id="5" name="Footer Placeholder 4"/>
          <p:cNvSpPr>
            <a:spLocks noGrp="1"/>
          </p:cNvSpPr>
          <p:nvPr>
            <p:ph type="ftr" sz="quarter" idx="11"/>
          </p:nvPr>
        </p:nvSpPr>
        <p:spPr/>
        <p:txBody>
          <a:bodyPr/>
          <a:lstStyle/>
          <a:p>
            <a:r>
              <a:rPr lang="fr-CA" smtClean="0"/>
              <a:t>March 10, 2010</a:t>
            </a:r>
            <a:endParaRPr lang="fr-CA"/>
          </a:p>
        </p:txBody>
      </p:sp>
      <p:pic>
        <p:nvPicPr>
          <p:cNvPr id="9" name="Picture 8" descr="mean_r_10.jpeg"/>
          <p:cNvPicPr>
            <a:picLocks noChangeAspect="1"/>
          </p:cNvPicPr>
          <p:nvPr/>
        </p:nvPicPr>
        <p:blipFill>
          <a:blip r:embed="rId4" cstate="print"/>
          <a:srcRect t="31111" r="29869"/>
          <a:stretch>
            <a:fillRect/>
          </a:stretch>
        </p:blipFill>
        <p:spPr>
          <a:xfrm>
            <a:off x="3071407" y="1911462"/>
            <a:ext cx="2872193" cy="3574938"/>
          </a:xfrm>
          <a:prstGeom prst="rect">
            <a:avLst/>
          </a:prstGeom>
        </p:spPr>
      </p:pic>
      <p:pic>
        <p:nvPicPr>
          <p:cNvPr id="20482" name="Picture 2" descr="C:\Documents and Settings\lily\Desktop\mean_r_100.jpeg"/>
          <p:cNvPicPr>
            <a:picLocks noChangeAspect="1" noChangeArrowheads="1"/>
          </p:cNvPicPr>
          <p:nvPr/>
        </p:nvPicPr>
        <p:blipFill>
          <a:blip r:embed="rId5" cstate="print"/>
          <a:srcRect t="31061" r="29412"/>
          <a:stretch>
            <a:fillRect/>
          </a:stretch>
        </p:blipFill>
        <p:spPr bwMode="auto">
          <a:xfrm>
            <a:off x="6172200" y="1905000"/>
            <a:ext cx="2857919" cy="3581400"/>
          </a:xfrm>
          <a:prstGeom prst="rect">
            <a:avLst/>
          </a:prstGeom>
          <a:noFill/>
        </p:spPr>
      </p:pic>
      <p:sp>
        <p:nvSpPr>
          <p:cNvPr id="7" name="TextBox 6"/>
          <p:cNvSpPr txBox="1"/>
          <p:nvPr/>
        </p:nvSpPr>
        <p:spPr>
          <a:xfrm>
            <a:off x="685800" y="5791200"/>
            <a:ext cx="1828800" cy="369332"/>
          </a:xfrm>
          <a:prstGeom prst="rect">
            <a:avLst/>
          </a:prstGeom>
          <a:noFill/>
        </p:spPr>
        <p:txBody>
          <a:bodyPr wrap="square" rtlCol="0">
            <a:spAutoFit/>
          </a:bodyPr>
          <a:lstStyle/>
          <a:p>
            <a:pPr algn="ctr"/>
            <a:r>
              <a:rPr lang="en-US" dirty="0" smtClean="0">
                <a:solidFill>
                  <a:srgbClr val="265F00"/>
                </a:solidFill>
              </a:rPr>
              <a:t>Level 1</a:t>
            </a:r>
            <a:endParaRPr lang="en-US" dirty="0">
              <a:solidFill>
                <a:srgbClr val="265F00"/>
              </a:solidFill>
            </a:endParaRPr>
          </a:p>
        </p:txBody>
      </p:sp>
      <p:sp>
        <p:nvSpPr>
          <p:cNvPr id="10" name="TextBox 9"/>
          <p:cNvSpPr txBox="1"/>
          <p:nvPr/>
        </p:nvSpPr>
        <p:spPr>
          <a:xfrm>
            <a:off x="3810000" y="5791200"/>
            <a:ext cx="1828800" cy="369332"/>
          </a:xfrm>
          <a:prstGeom prst="rect">
            <a:avLst/>
          </a:prstGeom>
          <a:noFill/>
        </p:spPr>
        <p:txBody>
          <a:bodyPr wrap="square" rtlCol="0">
            <a:spAutoFit/>
          </a:bodyPr>
          <a:lstStyle/>
          <a:p>
            <a:pPr algn="ctr"/>
            <a:r>
              <a:rPr lang="en-US" dirty="0" smtClean="0">
                <a:solidFill>
                  <a:srgbClr val="265F00"/>
                </a:solidFill>
              </a:rPr>
              <a:t>Level 10</a:t>
            </a:r>
            <a:endParaRPr lang="en-US" dirty="0">
              <a:solidFill>
                <a:srgbClr val="265F00"/>
              </a:solidFill>
            </a:endParaRPr>
          </a:p>
        </p:txBody>
      </p:sp>
      <p:sp>
        <p:nvSpPr>
          <p:cNvPr id="11" name="TextBox 10"/>
          <p:cNvSpPr txBox="1"/>
          <p:nvPr/>
        </p:nvSpPr>
        <p:spPr>
          <a:xfrm>
            <a:off x="6858000" y="5791200"/>
            <a:ext cx="1828800" cy="369332"/>
          </a:xfrm>
          <a:prstGeom prst="rect">
            <a:avLst/>
          </a:prstGeom>
          <a:noFill/>
        </p:spPr>
        <p:txBody>
          <a:bodyPr wrap="square" rtlCol="0">
            <a:spAutoFit/>
          </a:bodyPr>
          <a:lstStyle/>
          <a:p>
            <a:pPr algn="ctr"/>
            <a:r>
              <a:rPr lang="en-US" dirty="0" smtClean="0">
                <a:solidFill>
                  <a:srgbClr val="265F00"/>
                </a:solidFill>
              </a:rPr>
              <a:t>Level 100</a:t>
            </a:r>
            <a:endParaRPr lang="en-US" dirty="0">
              <a:solidFill>
                <a:srgbClr val="265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265F00"/>
                </a:solidFill>
                <a:effectLst>
                  <a:outerShdw blurRad="38100" dist="38100" dir="2700000" algn="tl">
                    <a:srgbClr val="000000">
                      <a:alpha val="43137"/>
                    </a:srgbClr>
                  </a:outerShdw>
                </a:effectLst>
              </a:rPr>
              <a:t>Comparison of Observational Results and Flare/CME Models (Cont.) </a:t>
            </a:r>
            <a:endParaRPr lang="en-US" sz="4000" dirty="0"/>
          </a:p>
        </p:txBody>
      </p:sp>
      <p:sp>
        <p:nvSpPr>
          <p:cNvPr id="4" name="Footer Placeholder 3"/>
          <p:cNvSpPr>
            <a:spLocks noGrp="1"/>
          </p:cNvSpPr>
          <p:nvPr>
            <p:ph type="ftr" sz="quarter" idx="11"/>
          </p:nvPr>
        </p:nvSpPr>
        <p:spPr/>
        <p:txBody>
          <a:bodyPr/>
          <a:lstStyle/>
          <a:p>
            <a:r>
              <a:rPr lang="fr-CA" smtClean="0"/>
              <a:t>March 10, 2010</a:t>
            </a:r>
            <a:endParaRPr lang="fr-CA"/>
          </a:p>
        </p:txBody>
      </p:sp>
      <p:pic>
        <p:nvPicPr>
          <p:cNvPr id="5" name="Picture 2"/>
          <p:cNvPicPr>
            <a:picLocks noGrp="1" noChangeAspect="1" noChangeArrowheads="1"/>
          </p:cNvPicPr>
          <p:nvPr>
            <p:ph idx="1"/>
          </p:nvPr>
        </p:nvPicPr>
        <p:blipFill>
          <a:blip r:embed="rId3"/>
          <a:srcRect/>
          <a:stretch>
            <a:fillRect/>
          </a:stretch>
        </p:blipFill>
        <p:spPr bwMode="auto">
          <a:xfrm>
            <a:off x="1143000" y="1600200"/>
            <a:ext cx="3168702" cy="4525963"/>
          </a:xfrm>
          <a:prstGeom prst="rect">
            <a:avLst/>
          </a:prstGeom>
          <a:noFill/>
          <a:ln w="9525">
            <a:noFill/>
            <a:miter lim="800000"/>
            <a:headEnd/>
            <a:tailEnd/>
          </a:ln>
          <a:effectLst/>
        </p:spPr>
      </p:pic>
      <p:sp>
        <p:nvSpPr>
          <p:cNvPr id="6" name="Rectangle 5"/>
          <p:cNvSpPr/>
          <p:nvPr/>
        </p:nvSpPr>
        <p:spPr>
          <a:xfrm>
            <a:off x="4876800" y="2057400"/>
            <a:ext cx="3581400" cy="1200329"/>
          </a:xfrm>
          <a:prstGeom prst="rect">
            <a:avLst/>
          </a:prstGeom>
        </p:spPr>
        <p:txBody>
          <a:bodyPr wrap="square">
            <a:spAutoFit/>
          </a:bodyPr>
          <a:lstStyle/>
          <a:p>
            <a:r>
              <a:rPr lang="en-US" dirty="0" smtClean="0">
                <a:solidFill>
                  <a:srgbClr val="0070C0"/>
                </a:solidFill>
              </a:rPr>
              <a:t>Ben Lynch from SSL in UC Berkeley has another simulation based on the </a:t>
            </a:r>
            <a:r>
              <a:rPr lang="en-US" dirty="0" smtClean="0">
                <a:solidFill>
                  <a:srgbClr val="0070C0"/>
                </a:solidFill>
                <a:effectLst>
                  <a:outerShdw blurRad="38100" dist="38100" dir="2700000" algn="tl">
                    <a:srgbClr val="000000">
                      <a:alpha val="43137"/>
                    </a:srgbClr>
                  </a:outerShdw>
                </a:effectLst>
              </a:rPr>
              <a:t>Break-out flare model</a:t>
            </a:r>
            <a:r>
              <a:rPr lang="en-US" dirty="0" smtClean="0">
                <a:solidFill>
                  <a:srgbClr val="0070C0"/>
                </a:solidFill>
              </a:rPr>
              <a:t>.</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265F00"/>
                </a:solidFill>
                <a:effectLst>
                  <a:outerShdw blurRad="38100" dist="38100" dir="2700000" algn="tl">
                    <a:srgbClr val="000000">
                      <a:alpha val="43137"/>
                    </a:srgbClr>
                  </a:outerShdw>
                </a:effectLst>
              </a:rPr>
              <a:t>Conclusion</a:t>
            </a:r>
            <a:endParaRPr lang="en-US" dirty="0">
              <a:solidFill>
                <a:srgbClr val="265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8229600" cy="4754563"/>
          </a:xfrm>
        </p:spPr>
        <p:txBody>
          <a:bodyPr/>
          <a:lstStyle/>
          <a:p>
            <a:pPr>
              <a:buClr>
                <a:srgbClr val="265F00"/>
              </a:buClr>
              <a:buFont typeface="Wingdings" pitchFamily="2" charset="2"/>
              <a:buChar char="v"/>
            </a:pPr>
            <a:r>
              <a:rPr lang="en-US" sz="2800" dirty="0" smtClean="0">
                <a:solidFill>
                  <a:srgbClr val="265F00"/>
                </a:solidFill>
              </a:rPr>
              <a:t>After the flare, the mean inclination angle at the inner penumbral/umbra enhanced regions </a:t>
            </a:r>
            <a:r>
              <a:rPr lang="en-US" sz="3000" dirty="0" smtClean="0">
                <a:solidFill>
                  <a:srgbClr val="265F00"/>
                </a:solidFill>
              </a:rPr>
              <a:t>decreases</a:t>
            </a:r>
            <a:r>
              <a:rPr lang="en-US" sz="2800" dirty="0" smtClean="0">
                <a:solidFill>
                  <a:srgbClr val="265F00"/>
                </a:solidFill>
              </a:rPr>
              <a:t>. The result suggests that inner penumbral fields change from a more </a:t>
            </a:r>
            <a:r>
              <a:rPr lang="en-US" sz="2800" dirty="0" smtClean="0">
                <a:solidFill>
                  <a:srgbClr val="265F00"/>
                </a:solidFill>
              </a:rPr>
              <a:t>vertical</a:t>
            </a:r>
            <a:r>
              <a:rPr lang="en-US" sz="2800" dirty="0" smtClean="0">
                <a:solidFill>
                  <a:srgbClr val="265F00"/>
                </a:solidFill>
              </a:rPr>
              <a:t> to a more </a:t>
            </a:r>
            <a:r>
              <a:rPr lang="en-US" sz="2800" dirty="0" smtClean="0">
                <a:solidFill>
                  <a:srgbClr val="265F00"/>
                </a:solidFill>
              </a:rPr>
              <a:t>inclined </a:t>
            </a:r>
            <a:r>
              <a:rPr lang="en-US" sz="2800" dirty="0" smtClean="0">
                <a:solidFill>
                  <a:srgbClr val="265F00"/>
                </a:solidFill>
              </a:rPr>
              <a:t>configuration after the flare.</a:t>
            </a:r>
          </a:p>
          <a:p>
            <a:pPr>
              <a:buClr>
                <a:srgbClr val="265F00"/>
              </a:buClr>
              <a:buFont typeface="Wingdings" pitchFamily="2" charset="2"/>
              <a:buChar char="v"/>
            </a:pPr>
            <a:r>
              <a:rPr lang="en-US" sz="2800" dirty="0" smtClean="0">
                <a:solidFill>
                  <a:srgbClr val="265F00"/>
                </a:solidFill>
              </a:rPr>
              <a:t>W</a:t>
            </a:r>
            <a:r>
              <a:rPr lang="en-US" sz="2800" dirty="0" smtClean="0">
                <a:solidFill>
                  <a:srgbClr val="265F00"/>
                </a:solidFill>
              </a:rPr>
              <a:t>e quantitatively compare our observations with recent MHD simulations of eruption, which shows the evidence of field lines turn to more horizontal near the surface, immediately following the eruption.</a:t>
            </a:r>
            <a:endParaRPr lang="en-US" sz="2800" dirty="0">
              <a:solidFill>
                <a:srgbClr val="265F00"/>
              </a:solidFill>
            </a:endParaRPr>
          </a:p>
        </p:txBody>
      </p:sp>
      <p:sp>
        <p:nvSpPr>
          <p:cNvPr id="4" name="Footer Placeholder 3"/>
          <p:cNvSpPr>
            <a:spLocks noGrp="1"/>
          </p:cNvSpPr>
          <p:nvPr>
            <p:ph type="ftr" sz="quarter" idx="11"/>
          </p:nvPr>
        </p:nvSpPr>
        <p:spPr/>
        <p:txBody>
          <a:bodyPr/>
          <a:lstStyle/>
          <a:p>
            <a:r>
              <a:rPr lang="fr-CA" smtClean="0"/>
              <a:t>March 10, 2010</a:t>
            </a:r>
            <a:endParaRPr lang="fr-CA"/>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457200" y="304800"/>
            <a:ext cx="8229600" cy="1143000"/>
          </a:xfrm>
        </p:spPr>
        <p:txBody>
          <a:bodyPr/>
          <a:lstStyle/>
          <a:p>
            <a:r>
              <a:rPr lang="fr-CA" dirty="0" smtClean="0">
                <a:solidFill>
                  <a:srgbClr val="265F00"/>
                </a:solidFill>
                <a:effectLst>
                  <a:outerShdw blurRad="38100" dist="38100" dir="2700000" algn="tl">
                    <a:srgbClr val="000000">
                      <a:alpha val="43137"/>
                    </a:srgbClr>
                  </a:outerShdw>
                </a:effectLst>
              </a:rPr>
              <a:t>Introduction</a:t>
            </a:r>
            <a:endParaRPr lang="fr-CA" dirty="0" smtClean="0">
              <a:solidFill>
                <a:srgbClr val="265F00"/>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p:txBody>
          <a:bodyPr/>
          <a:lstStyle/>
          <a:p>
            <a:r>
              <a:rPr lang="fr-CA" smtClean="0"/>
              <a:t>March 10, 2010</a:t>
            </a:r>
            <a:endParaRPr lang="fr-CA"/>
          </a:p>
        </p:txBody>
      </p:sp>
      <p:pic>
        <p:nvPicPr>
          <p:cNvPr id="6" name="Picture 4" descr="npo000031"/>
          <p:cNvPicPr>
            <a:picLocks noGrp="1" noChangeAspect="1" noChangeArrowheads="1"/>
          </p:cNvPicPr>
          <p:nvPr>
            <p:ph idx="1"/>
          </p:nvPr>
        </p:nvPicPr>
        <p:blipFill>
          <a:blip r:embed="rId3" cstate="print"/>
          <a:srcRect/>
          <a:stretch>
            <a:fillRect/>
          </a:stretch>
        </p:blipFill>
        <p:spPr bwMode="auto">
          <a:xfrm>
            <a:off x="914400" y="1600200"/>
            <a:ext cx="3506601" cy="4525962"/>
          </a:xfrm>
          <a:prstGeom prst="rect">
            <a:avLst/>
          </a:prstGeom>
          <a:noFill/>
          <a:ln w="9525" algn="ctr">
            <a:noFill/>
            <a:miter lim="800000"/>
            <a:headEnd/>
            <a:tailEnd/>
          </a:ln>
          <a:effectLst/>
        </p:spPr>
      </p:pic>
      <p:sp>
        <p:nvSpPr>
          <p:cNvPr id="7" name="Rectangle 6"/>
          <p:cNvSpPr/>
          <p:nvPr/>
        </p:nvSpPr>
        <p:spPr>
          <a:xfrm>
            <a:off x="4572000" y="1828800"/>
            <a:ext cx="4191000" cy="4081117"/>
          </a:xfrm>
          <a:prstGeom prst="rect">
            <a:avLst/>
          </a:prstGeom>
        </p:spPr>
        <p:txBody>
          <a:bodyPr wrap="square">
            <a:spAutoFit/>
          </a:bodyPr>
          <a:lstStyle/>
          <a:p>
            <a:pPr>
              <a:lnSpc>
                <a:spcPct val="80000"/>
              </a:lnSpc>
            </a:pPr>
            <a:r>
              <a:rPr lang="en-US" dirty="0" smtClean="0">
                <a:solidFill>
                  <a:srgbClr val="0070C0"/>
                </a:solidFill>
              </a:rPr>
              <a:t>In recent years, it has been widely reported that photosphere magnetic fields can experience some rapid, significant and permanent changes during X-and M-class flares. </a:t>
            </a:r>
            <a:endParaRPr lang="en-US" dirty="0">
              <a:solidFill>
                <a:srgbClr val="0070C0"/>
              </a:solidFill>
            </a:endParaRPr>
          </a:p>
          <a:p>
            <a:pPr>
              <a:lnSpc>
                <a:spcPct val="80000"/>
              </a:lnSpc>
            </a:pPr>
            <a:endParaRPr lang="en-US" dirty="0" smtClean="0">
              <a:solidFill>
                <a:srgbClr val="0070C0"/>
              </a:solidFill>
            </a:endParaRPr>
          </a:p>
          <a:p>
            <a:pPr lvl="1">
              <a:lnSpc>
                <a:spcPct val="80000"/>
              </a:lnSpc>
              <a:buFont typeface="Wingdings" pitchFamily="2" charset="2"/>
              <a:buChar char="v"/>
            </a:pPr>
            <a:r>
              <a:rPr lang="en-US" dirty="0" smtClean="0">
                <a:solidFill>
                  <a:srgbClr val="0070C0"/>
                </a:solidFill>
              </a:rPr>
              <a:t>Wang et al. (2002) detected a permanent increase in the magnetic flux of the leading polarity and a decrease of smaller magnitude in the following polarity.</a:t>
            </a:r>
          </a:p>
          <a:p>
            <a:pPr lvl="1">
              <a:lnSpc>
                <a:spcPct val="80000"/>
              </a:lnSpc>
              <a:buFont typeface="Wingdings" pitchFamily="2" charset="2"/>
              <a:buChar char="v"/>
            </a:pPr>
            <a:r>
              <a:rPr lang="en-US" dirty="0" err="1" smtClean="0">
                <a:solidFill>
                  <a:srgbClr val="0070C0"/>
                </a:solidFill>
              </a:rPr>
              <a:t>Sudol</a:t>
            </a:r>
            <a:r>
              <a:rPr lang="en-US" dirty="0" smtClean="0">
                <a:solidFill>
                  <a:srgbClr val="0070C0"/>
                </a:solidFill>
              </a:rPr>
              <a:t> and Harvey (2005) conducted a survey of 15 X-class flares, and found that abrupt and persistent changes in the </a:t>
            </a:r>
            <a:r>
              <a:rPr lang="en-US" dirty="0" err="1" smtClean="0">
                <a:solidFill>
                  <a:srgbClr val="0070C0"/>
                </a:solidFill>
              </a:rPr>
              <a:t>photospheric</a:t>
            </a:r>
            <a:r>
              <a:rPr lang="en-US" dirty="0" smtClean="0">
                <a:solidFill>
                  <a:srgbClr val="0070C0"/>
                </a:solidFill>
              </a:rPr>
              <a:t> longitudinal magnetic fields are common features associated with X-class flares.</a:t>
            </a:r>
            <a:endParaRPr lang="en-US" dirty="0" smtClean="0">
              <a:solidFill>
                <a:srgbClr val="0070C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04800"/>
            <a:ext cx="7848600" cy="762000"/>
          </a:xfrm>
        </p:spPr>
        <p:txBody>
          <a:bodyPr>
            <a:normAutofit fontScale="25000" lnSpcReduction="20000"/>
          </a:bodyPr>
          <a:lstStyle/>
          <a:p>
            <a:pPr marL="365760" indent="-283464" algn="ctr" fontAlgn="auto">
              <a:spcAft>
                <a:spcPts val="0"/>
              </a:spcAft>
              <a:buFont typeface="Wingdings 2"/>
              <a:buNone/>
              <a:defRPr/>
            </a:pPr>
            <a:r>
              <a:rPr lang="en-US" sz="16000" dirty="0" smtClean="0">
                <a:solidFill>
                  <a:srgbClr val="265F00"/>
                </a:solidFill>
                <a:effectLst>
                  <a:outerShdw blurRad="38100" dist="38100" dir="2700000" algn="tl">
                    <a:srgbClr val="000000">
                      <a:alpha val="43137"/>
                    </a:srgbClr>
                  </a:outerShdw>
                </a:effectLst>
                <a:latin typeface="+mj-lt"/>
              </a:rPr>
              <a:t>Introduction  </a:t>
            </a:r>
            <a:r>
              <a:rPr lang="en-US" sz="16000" dirty="0" smtClean="0">
                <a:solidFill>
                  <a:srgbClr val="265F00"/>
                </a:solidFill>
                <a:effectLst>
                  <a:outerShdw blurRad="38100" dist="38100" dir="2700000" algn="tl">
                    <a:srgbClr val="000000">
                      <a:alpha val="43137"/>
                    </a:srgbClr>
                  </a:outerShdw>
                </a:effectLst>
                <a:latin typeface="+mj-lt"/>
              </a:rPr>
              <a:t>(Cont.)</a:t>
            </a:r>
          </a:p>
          <a:p>
            <a:pPr marL="365760" indent="-283464" fontAlgn="auto">
              <a:spcAft>
                <a:spcPts val="0"/>
              </a:spcAft>
              <a:buFont typeface="Wingdings 2"/>
              <a:buNone/>
              <a:defRPr/>
            </a:pPr>
            <a:r>
              <a:rPr lang="en-US" sz="9600" dirty="0" smtClean="0"/>
              <a:t>    </a:t>
            </a:r>
            <a:endParaRPr lang="en-US" sz="9600" dirty="0" smtClean="0">
              <a:solidFill>
                <a:srgbClr val="265F00"/>
              </a:solidFill>
            </a:endParaRPr>
          </a:p>
        </p:txBody>
      </p:sp>
      <p:sp>
        <p:nvSpPr>
          <p:cNvPr id="20483" name="TextBox 8"/>
          <p:cNvSpPr txBox="1">
            <a:spLocks noChangeArrowheads="1"/>
          </p:cNvSpPr>
          <p:nvPr/>
        </p:nvSpPr>
        <p:spPr bwMode="auto">
          <a:xfrm>
            <a:off x="6858000" y="5181600"/>
            <a:ext cx="1981200" cy="923925"/>
          </a:xfrm>
          <a:prstGeom prst="rect">
            <a:avLst/>
          </a:prstGeom>
          <a:noFill/>
          <a:ln w="9525">
            <a:noFill/>
            <a:miter lim="800000"/>
            <a:headEnd/>
            <a:tailEnd/>
          </a:ln>
        </p:spPr>
        <p:txBody>
          <a:bodyPr>
            <a:spAutoFit/>
          </a:bodyPr>
          <a:lstStyle/>
          <a:p>
            <a:r>
              <a:rPr lang="en-US" dirty="0">
                <a:solidFill>
                  <a:srgbClr val="0070C0"/>
                </a:solidFill>
                <a:latin typeface="Gill Sans MT" pitchFamily="34" charset="0"/>
              </a:rPr>
              <a:t>The figure is from Liu et al. (2005)</a:t>
            </a:r>
          </a:p>
          <a:p>
            <a:endParaRPr lang="en-US" dirty="0">
              <a:latin typeface="Gill Sans MT" pitchFamily="34" charset="0"/>
            </a:endParaRPr>
          </a:p>
        </p:txBody>
      </p:sp>
      <p:pic>
        <p:nvPicPr>
          <p:cNvPr id="20485" name="Picture 4"/>
          <p:cNvPicPr>
            <a:picLocks noChangeAspect="1" noChangeArrowheads="1"/>
          </p:cNvPicPr>
          <p:nvPr/>
        </p:nvPicPr>
        <p:blipFill>
          <a:blip r:embed="rId3" cstate="print"/>
          <a:srcRect/>
          <a:stretch>
            <a:fillRect/>
          </a:stretch>
        </p:blipFill>
        <p:spPr bwMode="auto">
          <a:xfrm>
            <a:off x="1447800" y="2362200"/>
            <a:ext cx="4981575" cy="3830638"/>
          </a:xfrm>
          <a:prstGeom prst="rect">
            <a:avLst/>
          </a:prstGeom>
          <a:noFill/>
          <a:ln w="9525">
            <a:noFill/>
            <a:miter lim="800000"/>
            <a:headEnd/>
            <a:tailEnd/>
          </a:ln>
        </p:spPr>
      </p:pic>
      <p:sp>
        <p:nvSpPr>
          <p:cNvPr id="11" name="Footer Placeholder 10"/>
          <p:cNvSpPr>
            <a:spLocks noGrp="1"/>
          </p:cNvSpPr>
          <p:nvPr>
            <p:ph type="ftr" sz="quarter" idx="11"/>
          </p:nvPr>
        </p:nvSpPr>
        <p:spPr/>
        <p:txBody>
          <a:bodyPr/>
          <a:lstStyle/>
          <a:p>
            <a:r>
              <a:rPr lang="fr-CA" smtClean="0"/>
              <a:t>March 10, 2010</a:t>
            </a:r>
            <a:endParaRPr lang="fr-CA"/>
          </a:p>
        </p:txBody>
      </p:sp>
      <p:sp>
        <p:nvSpPr>
          <p:cNvPr id="12" name="TextBox 11"/>
          <p:cNvSpPr txBox="1"/>
          <p:nvPr/>
        </p:nvSpPr>
        <p:spPr>
          <a:xfrm>
            <a:off x="914400" y="1066800"/>
            <a:ext cx="7620000" cy="1200329"/>
          </a:xfrm>
          <a:prstGeom prst="rect">
            <a:avLst/>
          </a:prstGeom>
          <a:noFill/>
        </p:spPr>
        <p:txBody>
          <a:bodyPr wrap="square" rtlCol="0">
            <a:spAutoFit/>
          </a:bodyPr>
          <a:lstStyle/>
          <a:p>
            <a:r>
              <a:rPr lang="en-US" dirty="0" smtClean="0">
                <a:solidFill>
                  <a:srgbClr val="265F00"/>
                </a:solidFill>
              </a:rPr>
              <a:t>Recent white-light (WL) observations demonstrated a consistent pattern of changes in sunspot structures </a:t>
            </a:r>
            <a:r>
              <a:rPr lang="da-DK" dirty="0" smtClean="0">
                <a:solidFill>
                  <a:srgbClr val="265F00"/>
                </a:solidFill>
              </a:rPr>
              <a:t>(Wang et al. 2004; Deng et al. 2005; Liu et al. 2005; Chen et al. 2007)</a:t>
            </a:r>
            <a:r>
              <a:rPr lang="en-US" dirty="0" smtClean="0">
                <a:solidFill>
                  <a:srgbClr val="265F00"/>
                </a:solidFill>
              </a:rPr>
              <a:t>. </a:t>
            </a:r>
          </a:p>
          <a:p>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8" descr="untitled.bmp"/>
          <p:cNvPicPr>
            <a:picLocks noGrp="1" noChangeAspect="1"/>
          </p:cNvPicPr>
          <p:nvPr>
            <p:ph idx="1"/>
          </p:nvPr>
        </p:nvPicPr>
        <p:blipFill>
          <a:blip r:embed="rId3" cstate="print"/>
          <a:srcRect/>
          <a:stretch>
            <a:fillRect/>
          </a:stretch>
        </p:blipFill>
        <p:spPr>
          <a:xfrm>
            <a:off x="1219200" y="1855787"/>
            <a:ext cx="6553200" cy="4545013"/>
          </a:xfrm>
        </p:spPr>
      </p:pic>
      <p:sp>
        <p:nvSpPr>
          <p:cNvPr id="15" name="Title 1"/>
          <p:cNvSpPr txBox="1">
            <a:spLocks/>
          </p:cNvSpPr>
          <p:nvPr/>
        </p:nvSpPr>
        <p:spPr>
          <a:xfrm>
            <a:off x="685800" y="228600"/>
            <a:ext cx="7708900" cy="1143000"/>
          </a:xfrm>
          <a:prstGeom prst="rect">
            <a:avLst/>
          </a:prstGeom>
        </p:spPr>
        <p:txBody>
          <a:bodyPr anchor="ctr">
            <a:normAutofit/>
          </a:bodyPr>
          <a:lstStyle/>
          <a:p>
            <a:pPr algn="ctr" fontAlgn="auto">
              <a:spcAft>
                <a:spcPts val="0"/>
              </a:spcAft>
              <a:defRPr/>
            </a:pPr>
            <a:r>
              <a:rPr lang="en-US" sz="2800" dirty="0" smtClean="0">
                <a:solidFill>
                  <a:srgbClr val="265F00"/>
                </a:solidFill>
                <a:effectLst>
                  <a:outerShdw blurRad="50000" dist="30000" dir="5400000" algn="tl" rotWithShape="0">
                    <a:srgbClr val="000000">
                      <a:alpha val="30000"/>
                    </a:srgbClr>
                  </a:outerShdw>
                </a:effectLst>
                <a:latin typeface="+mj-lt"/>
                <a:ea typeface="+mj-ea"/>
                <a:cs typeface="+mj-cs"/>
              </a:rPr>
              <a:t>Change </a:t>
            </a:r>
            <a:r>
              <a:rPr lang="en-US" sz="2800" dirty="0">
                <a:solidFill>
                  <a:srgbClr val="265F00"/>
                </a:solidFill>
                <a:effectLst>
                  <a:outerShdw blurRad="50000" dist="30000" dir="5400000" algn="tl" rotWithShape="0">
                    <a:srgbClr val="000000">
                      <a:alpha val="30000"/>
                    </a:srgbClr>
                  </a:outerShdw>
                </a:effectLst>
                <a:latin typeface="+mj-lt"/>
                <a:ea typeface="+mj-ea"/>
                <a:cs typeface="+mj-cs"/>
              </a:rPr>
              <a:t>of Magnetic Inclination Angle associated with three major </a:t>
            </a:r>
            <a:r>
              <a:rPr lang="en-US" sz="2800" dirty="0" smtClean="0">
                <a:solidFill>
                  <a:srgbClr val="265F00"/>
                </a:solidFill>
                <a:effectLst>
                  <a:outerShdw blurRad="50000" dist="30000" dir="5400000" algn="tl" rotWithShape="0">
                    <a:srgbClr val="000000">
                      <a:alpha val="30000"/>
                    </a:srgbClr>
                  </a:outerShdw>
                </a:effectLst>
                <a:latin typeface="+mj-lt"/>
                <a:ea typeface="+mj-ea"/>
                <a:cs typeface="+mj-cs"/>
              </a:rPr>
              <a:t>flares</a:t>
            </a:r>
            <a:endParaRPr lang="en-US" sz="2800" dirty="0">
              <a:solidFill>
                <a:srgbClr val="265F00"/>
              </a:solidFill>
              <a:effectLst>
                <a:outerShdw blurRad="50000" dist="30000" dir="5400000" algn="tl" rotWithShape="0">
                  <a:srgbClr val="000000">
                    <a:alpha val="30000"/>
                  </a:srgbClr>
                </a:outerShdw>
              </a:effectLst>
              <a:latin typeface="+mj-lt"/>
              <a:ea typeface="+mj-ea"/>
              <a:cs typeface="+mj-cs"/>
            </a:endParaRPr>
          </a:p>
        </p:txBody>
      </p:sp>
      <p:sp>
        <p:nvSpPr>
          <p:cNvPr id="11" name="Rectangle 10"/>
          <p:cNvSpPr/>
          <p:nvPr/>
        </p:nvSpPr>
        <p:spPr>
          <a:xfrm>
            <a:off x="3048000" y="1447800"/>
            <a:ext cx="2685351" cy="369332"/>
          </a:xfrm>
          <a:prstGeom prst="rect">
            <a:avLst/>
          </a:prstGeom>
        </p:spPr>
        <p:txBody>
          <a:bodyPr wrap="none">
            <a:spAutoFit/>
          </a:bodyPr>
          <a:lstStyle/>
          <a:p>
            <a:r>
              <a:rPr lang="en-US" dirty="0" smtClean="0">
                <a:solidFill>
                  <a:srgbClr val="00B050"/>
                </a:solidFill>
                <a:effectLst>
                  <a:outerShdw blurRad="38100" dist="38100" dir="2700000" algn="tl">
                    <a:srgbClr val="000000">
                      <a:alpha val="43137"/>
                    </a:srgbClr>
                  </a:outerShdw>
                </a:effectLst>
              </a:rPr>
              <a:t>Dec. 13 2006 X3.4 Flare</a:t>
            </a:r>
            <a:endParaRPr lang="en-US" dirty="0">
              <a:solidFill>
                <a:srgbClr val="00B050"/>
              </a:solidFill>
              <a:effectLst>
                <a:outerShdw blurRad="38100" dist="38100" dir="2700000" algn="tl">
                  <a:srgbClr val="000000">
                    <a:alpha val="43137"/>
                  </a:srgbClr>
                </a:outerShdw>
              </a:effectLst>
            </a:endParaRPr>
          </a:p>
        </p:txBody>
      </p:sp>
      <p:sp>
        <p:nvSpPr>
          <p:cNvPr id="14" name="Footer Placeholder 13"/>
          <p:cNvSpPr>
            <a:spLocks noGrp="1"/>
          </p:cNvSpPr>
          <p:nvPr>
            <p:ph type="ftr" sz="quarter" idx="11"/>
          </p:nvPr>
        </p:nvSpPr>
        <p:spPr/>
        <p:txBody>
          <a:bodyPr/>
          <a:lstStyle/>
          <a:p>
            <a:r>
              <a:rPr lang="fr-CA" smtClean="0"/>
              <a:t>March 10, 2010</a:t>
            </a:r>
            <a:endParaRPr lang="fr-CA"/>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4" descr="Picture2.png"/>
          <p:cNvPicPr>
            <a:picLocks noGrp="1" noChangeAspect="1"/>
          </p:cNvPicPr>
          <p:nvPr>
            <p:ph idx="1"/>
          </p:nvPr>
        </p:nvPicPr>
        <p:blipFill>
          <a:blip r:embed="rId3" cstate="print"/>
          <a:srcRect/>
          <a:stretch>
            <a:fillRect/>
          </a:stretch>
        </p:blipFill>
        <p:spPr>
          <a:xfrm>
            <a:off x="1111250" y="3962400"/>
            <a:ext cx="7499350" cy="1947863"/>
          </a:xfrm>
        </p:spPr>
      </p:pic>
      <p:pic>
        <p:nvPicPr>
          <p:cNvPr id="32770" name="Picture 5" descr="Picture1.png"/>
          <p:cNvPicPr>
            <a:picLocks noChangeAspect="1"/>
          </p:cNvPicPr>
          <p:nvPr/>
        </p:nvPicPr>
        <p:blipFill>
          <a:blip r:embed="rId4" cstate="print"/>
          <a:srcRect/>
          <a:stretch>
            <a:fillRect/>
          </a:stretch>
        </p:blipFill>
        <p:spPr bwMode="auto">
          <a:xfrm>
            <a:off x="1219200" y="1905000"/>
            <a:ext cx="7315200" cy="1946275"/>
          </a:xfrm>
          <a:prstGeom prst="rect">
            <a:avLst/>
          </a:prstGeom>
          <a:noFill/>
          <a:ln w="9525">
            <a:noFill/>
            <a:miter lim="800000"/>
            <a:headEnd/>
            <a:tailEnd/>
          </a:ln>
        </p:spPr>
      </p:pic>
      <p:sp>
        <p:nvSpPr>
          <p:cNvPr id="16" name="Title 1"/>
          <p:cNvSpPr txBox="1">
            <a:spLocks/>
          </p:cNvSpPr>
          <p:nvPr/>
        </p:nvSpPr>
        <p:spPr>
          <a:xfrm>
            <a:off x="685800" y="381000"/>
            <a:ext cx="7708900" cy="1143000"/>
          </a:xfrm>
          <a:prstGeom prst="rect">
            <a:avLst/>
          </a:prstGeom>
        </p:spPr>
        <p:txBody>
          <a:bodyPr anchor="ctr"/>
          <a:lstStyle/>
          <a:p>
            <a:pPr algn="ctr" fontAlgn="auto">
              <a:spcAft>
                <a:spcPts val="0"/>
              </a:spcAft>
              <a:defRPr/>
            </a:pPr>
            <a:r>
              <a:rPr lang="en-US" sz="2400" dirty="0" smtClean="0">
                <a:solidFill>
                  <a:srgbClr val="265F00"/>
                </a:solidFill>
                <a:effectLst>
                  <a:outerShdw blurRad="50000" dist="30000" dir="5400000" algn="tl" rotWithShape="0">
                    <a:srgbClr val="000000">
                      <a:alpha val="30000"/>
                    </a:srgbClr>
                  </a:outerShdw>
                </a:effectLst>
                <a:latin typeface="+mj-lt"/>
                <a:ea typeface="+mj-ea"/>
                <a:cs typeface="+mj-cs"/>
              </a:rPr>
              <a:t>Change </a:t>
            </a:r>
            <a:r>
              <a:rPr lang="en-US" sz="2400" dirty="0">
                <a:solidFill>
                  <a:srgbClr val="265F00"/>
                </a:solidFill>
                <a:effectLst>
                  <a:outerShdw blurRad="50000" dist="30000" dir="5400000" algn="tl" rotWithShape="0">
                    <a:srgbClr val="000000">
                      <a:alpha val="30000"/>
                    </a:srgbClr>
                  </a:outerShdw>
                </a:effectLst>
                <a:latin typeface="+mj-lt"/>
                <a:ea typeface="+mj-ea"/>
                <a:cs typeface="+mj-cs"/>
              </a:rPr>
              <a:t>of Magnetic Inclination Angle associated with three major flares (Cont.) </a:t>
            </a:r>
            <a:r>
              <a:rPr lang="en-US" sz="2400" dirty="0">
                <a:solidFill>
                  <a:srgbClr val="265F00"/>
                </a:solidFill>
                <a:latin typeface="+mn-lt"/>
                <a:sym typeface="Symbol"/>
              </a:rPr>
              <a:t> </a:t>
            </a:r>
            <a:r>
              <a:rPr lang="en-US" sz="2400" dirty="0">
                <a:solidFill>
                  <a:srgbClr val="265F00"/>
                </a:solidFill>
                <a:latin typeface="+mn-lt"/>
              </a:rPr>
              <a:t>Distribution of Magnetic Inclination Angle and Transverse Field Strength</a:t>
            </a:r>
            <a:endParaRPr lang="en-US" sz="2400" dirty="0">
              <a:solidFill>
                <a:srgbClr val="265F00"/>
              </a:solidFill>
              <a:effectLst>
                <a:outerShdw blurRad="50000" dist="30000" dir="5400000" algn="tl" rotWithShape="0">
                  <a:srgbClr val="000000">
                    <a:alpha val="30000"/>
                  </a:srgbClr>
                </a:outerShdw>
              </a:effectLst>
              <a:latin typeface="+mj-lt"/>
              <a:ea typeface="+mj-ea"/>
              <a:cs typeface="+mj-cs"/>
            </a:endParaRPr>
          </a:p>
        </p:txBody>
      </p:sp>
      <p:sp>
        <p:nvSpPr>
          <p:cNvPr id="11" name="Rectangle 10"/>
          <p:cNvSpPr/>
          <p:nvPr/>
        </p:nvSpPr>
        <p:spPr>
          <a:xfrm>
            <a:off x="2286000" y="1600200"/>
            <a:ext cx="1616533" cy="369332"/>
          </a:xfrm>
          <a:prstGeom prst="rect">
            <a:avLst/>
          </a:prstGeom>
        </p:spPr>
        <p:txBody>
          <a:bodyPr wrap="none">
            <a:spAutoFit/>
          </a:bodyPr>
          <a:lstStyle/>
          <a:p>
            <a:pPr algn="ctr">
              <a:spcBef>
                <a:spcPct val="50000"/>
              </a:spcBef>
            </a:pPr>
            <a:r>
              <a:rPr lang="en-US" altLang="zh-CN" dirty="0" smtClean="0">
                <a:solidFill>
                  <a:schemeClr val="accent2"/>
                </a:solidFill>
                <a:latin typeface="Gill Sans MT" pitchFamily="34" charset="0"/>
                <a:cs typeface="华文中宋"/>
              </a:rPr>
              <a:t> </a:t>
            </a:r>
            <a:r>
              <a:rPr lang="en-US" altLang="zh-CN" dirty="0" smtClean="0">
                <a:solidFill>
                  <a:srgbClr val="0000FF"/>
                </a:solidFill>
                <a:latin typeface="Gill Sans MT" pitchFamily="34" charset="0"/>
                <a:cs typeface="华文中宋"/>
              </a:rPr>
              <a:t>Decay Regions</a:t>
            </a:r>
            <a:endParaRPr lang="en-US" altLang="zh-CN" dirty="0">
              <a:solidFill>
                <a:srgbClr val="0000FF"/>
              </a:solidFill>
              <a:latin typeface="Gill Sans MT" pitchFamily="34" charset="0"/>
              <a:cs typeface="华文中宋"/>
            </a:endParaRPr>
          </a:p>
        </p:txBody>
      </p:sp>
      <p:sp>
        <p:nvSpPr>
          <p:cNvPr id="12" name="Rectangle 11"/>
          <p:cNvSpPr/>
          <p:nvPr/>
        </p:nvSpPr>
        <p:spPr>
          <a:xfrm>
            <a:off x="5943600" y="1600200"/>
            <a:ext cx="1661031" cy="369332"/>
          </a:xfrm>
          <a:prstGeom prst="rect">
            <a:avLst/>
          </a:prstGeom>
        </p:spPr>
        <p:txBody>
          <a:bodyPr wrap="none">
            <a:spAutoFit/>
          </a:bodyPr>
          <a:lstStyle/>
          <a:p>
            <a:pPr algn="ctr">
              <a:spcBef>
                <a:spcPct val="50000"/>
              </a:spcBef>
            </a:pPr>
            <a:r>
              <a:rPr lang="en-US" altLang="zh-CN" dirty="0" smtClean="0">
                <a:solidFill>
                  <a:srgbClr val="FF0000"/>
                </a:solidFill>
                <a:latin typeface="Gill Sans MT" pitchFamily="34" charset="0"/>
                <a:cs typeface="华文中宋"/>
              </a:rPr>
              <a:t>Enhance Region</a:t>
            </a:r>
            <a:endParaRPr lang="en-US" altLang="zh-CN" dirty="0">
              <a:solidFill>
                <a:srgbClr val="FF0000"/>
              </a:solidFill>
              <a:latin typeface="Gill Sans MT" pitchFamily="34" charset="0"/>
              <a:cs typeface="华文中宋"/>
            </a:endParaRPr>
          </a:p>
        </p:txBody>
      </p:sp>
      <p:sp>
        <p:nvSpPr>
          <p:cNvPr id="15" name="Footer Placeholder 14"/>
          <p:cNvSpPr>
            <a:spLocks noGrp="1"/>
          </p:cNvSpPr>
          <p:nvPr>
            <p:ph type="ftr" sz="quarter" idx="11"/>
          </p:nvPr>
        </p:nvSpPr>
        <p:spPr/>
        <p:txBody>
          <a:bodyPr/>
          <a:lstStyle/>
          <a:p>
            <a:r>
              <a:rPr lang="fr-CA" smtClean="0"/>
              <a:t>March 10, 2010</a:t>
            </a:r>
            <a:endParaRPr lang="fr-CA"/>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CA" smtClean="0"/>
              <a:t>March 10, 2010</a:t>
            </a:r>
            <a:endParaRPr lang="fr-CA"/>
          </a:p>
        </p:txBody>
      </p:sp>
      <p:sp>
        <p:nvSpPr>
          <p:cNvPr id="7" name="Title 1"/>
          <p:cNvSpPr txBox="1">
            <a:spLocks/>
          </p:cNvSpPr>
          <p:nvPr/>
        </p:nvSpPr>
        <p:spPr bwMode="auto">
          <a:xfrm>
            <a:off x="914400" y="304800"/>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265F00"/>
                </a:solidFill>
                <a:effectLst>
                  <a:outerShdw blurRad="38100" dist="38100" dir="2700000" algn="tl">
                    <a:srgbClr val="000000">
                      <a:alpha val="43137"/>
                    </a:srgbClr>
                  </a:outerShdw>
                </a:effectLst>
                <a:uLnTx/>
                <a:uFillTx/>
                <a:latin typeface="+mj-lt"/>
                <a:ea typeface="+mj-ea"/>
                <a:cs typeface="+mj-cs"/>
              </a:rPr>
              <a:t>Change of Magnetic Inclination Angle associated with three major flares (Cont.) </a:t>
            </a:r>
            <a:r>
              <a:rPr kumimoji="0" lang="en-US" sz="2400" b="0" i="0" u="none" strike="noStrike" kern="1200" cap="none" spc="0" normalizeH="0" baseline="0" noProof="0" dirty="0" smtClean="0">
                <a:ln>
                  <a:noFill/>
                </a:ln>
                <a:solidFill>
                  <a:srgbClr val="265F00"/>
                </a:solidFill>
                <a:effectLst/>
                <a:uLnTx/>
                <a:uFillTx/>
                <a:latin typeface="+mj-lt"/>
                <a:ea typeface="+mj-ea"/>
                <a:cs typeface="+mj-cs"/>
                <a:sym typeface="Symbol"/>
              </a:rPr>
              <a:t></a:t>
            </a:r>
            <a:r>
              <a:rPr kumimoji="0" lang="en-US" sz="2400" b="0" i="0" u="none" strike="noStrike" kern="1200" cap="none" spc="0" normalizeH="0" baseline="0" noProof="0" dirty="0" smtClean="0">
                <a:ln>
                  <a:noFill/>
                </a:ln>
                <a:solidFill>
                  <a:srgbClr val="265F00"/>
                </a:solidFill>
                <a:effectLst/>
                <a:uLnTx/>
                <a:uFillTx/>
                <a:latin typeface="+mj-lt"/>
                <a:ea typeface="+mj-ea"/>
                <a:cs typeface="+mj-cs"/>
              </a:rPr>
              <a:t>3-D NLFF Fields</a:t>
            </a:r>
            <a:endParaRPr kumimoji="0" lang="en-US" sz="2400" b="0" i="0" u="none" strike="noStrike" kern="1200" cap="none" spc="0" normalizeH="0" baseline="0" noProof="0" dirty="0">
              <a:ln>
                <a:noFill/>
              </a:ln>
              <a:solidFill>
                <a:srgbClr val="265F00"/>
              </a:solidFill>
              <a:effectLst/>
              <a:uLnTx/>
              <a:uFillTx/>
              <a:latin typeface="+mj-lt"/>
              <a:ea typeface="+mj-ea"/>
              <a:cs typeface="+mj-cs"/>
            </a:endParaRPr>
          </a:p>
        </p:txBody>
      </p:sp>
      <p:pic>
        <p:nvPicPr>
          <p:cNvPr id="8" name="Picture 2" descr="D:\NJIT\research\proposal\ppt\ppt fits\2009-09-01_104452.png"/>
          <p:cNvPicPr>
            <a:picLocks noChangeAspect="1" noChangeArrowheads="1"/>
          </p:cNvPicPr>
          <p:nvPr/>
        </p:nvPicPr>
        <p:blipFill>
          <a:blip r:embed="rId3" cstate="print"/>
          <a:srcRect/>
          <a:stretch>
            <a:fillRect/>
          </a:stretch>
        </p:blipFill>
        <p:spPr bwMode="auto">
          <a:xfrm>
            <a:off x="1676400" y="3352800"/>
            <a:ext cx="5776913" cy="2871336"/>
          </a:xfrm>
          <a:prstGeom prst="rect">
            <a:avLst/>
          </a:prstGeom>
          <a:noFill/>
        </p:spPr>
      </p:pic>
      <p:pic>
        <p:nvPicPr>
          <p:cNvPr id="9" name="Picture 3" descr="D:\NJIT\research\proposal\ppt\ppt fits\3d-1.bmp"/>
          <p:cNvPicPr>
            <a:picLocks noChangeAspect="1" noChangeArrowheads="1"/>
          </p:cNvPicPr>
          <p:nvPr/>
        </p:nvPicPr>
        <p:blipFill>
          <a:blip r:embed="rId4" cstate="print"/>
          <a:srcRect/>
          <a:stretch>
            <a:fillRect/>
          </a:stretch>
        </p:blipFill>
        <p:spPr bwMode="auto">
          <a:xfrm>
            <a:off x="1676400" y="1447800"/>
            <a:ext cx="5791200" cy="227873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fontAlgn="auto">
              <a:spcAft>
                <a:spcPts val="0"/>
              </a:spcAft>
              <a:defRPr/>
            </a:pPr>
            <a:r>
              <a:rPr lang="en-US" sz="2400" dirty="0" smtClean="0">
                <a:solidFill>
                  <a:srgbClr val="265F00"/>
                </a:solidFill>
                <a:effectLst>
                  <a:outerShdw blurRad="38100" dist="38100" dir="2700000" algn="tl">
                    <a:srgbClr val="000000">
                      <a:alpha val="43137"/>
                    </a:srgbClr>
                  </a:outerShdw>
                </a:effectLst>
              </a:rPr>
              <a:t>Change </a:t>
            </a:r>
            <a:r>
              <a:rPr lang="en-US" sz="2400" dirty="0" smtClean="0">
                <a:solidFill>
                  <a:srgbClr val="265F00"/>
                </a:solidFill>
                <a:effectLst>
                  <a:outerShdw blurRad="38100" dist="38100" dir="2700000" algn="tl">
                    <a:srgbClr val="000000">
                      <a:alpha val="43137"/>
                    </a:srgbClr>
                  </a:outerShdw>
                </a:effectLst>
              </a:rPr>
              <a:t>of Magnetic Inclination Angle associated with three major flares (Cont.) </a:t>
            </a:r>
            <a:r>
              <a:rPr lang="en-US" sz="2400" dirty="0" smtClean="0">
                <a:solidFill>
                  <a:srgbClr val="265F00"/>
                </a:solidFill>
                <a:effectLst/>
                <a:sym typeface="Symbol"/>
              </a:rPr>
              <a:t></a:t>
            </a:r>
            <a:r>
              <a:rPr lang="en-US" sz="2400" dirty="0" smtClean="0">
                <a:solidFill>
                  <a:srgbClr val="265F00"/>
                </a:solidFill>
                <a:effectLst/>
              </a:rPr>
              <a:t>The Height Variation</a:t>
            </a:r>
            <a:endParaRPr lang="en-US" sz="2400" dirty="0">
              <a:solidFill>
                <a:srgbClr val="265F00"/>
              </a:solidFill>
              <a:effectLst/>
            </a:endParaRPr>
          </a:p>
        </p:txBody>
      </p:sp>
      <p:pic>
        <p:nvPicPr>
          <p:cNvPr id="33794" name="Content Placeholder 8" descr="latitute.bmp"/>
          <p:cNvPicPr>
            <a:picLocks noGrp="1" noChangeAspect="1"/>
          </p:cNvPicPr>
          <p:nvPr>
            <p:ph idx="1"/>
          </p:nvPr>
        </p:nvPicPr>
        <p:blipFill>
          <a:blip r:embed="rId3" cstate="print"/>
          <a:srcRect/>
          <a:stretch>
            <a:fillRect/>
          </a:stretch>
        </p:blipFill>
        <p:spPr>
          <a:xfrm>
            <a:off x="1066800" y="1600200"/>
            <a:ext cx="4429125" cy="4648200"/>
          </a:xfrm>
        </p:spPr>
      </p:pic>
      <p:sp>
        <p:nvSpPr>
          <p:cNvPr id="33797" name="TextBox 9"/>
          <p:cNvSpPr txBox="1">
            <a:spLocks noChangeArrowheads="1"/>
          </p:cNvSpPr>
          <p:nvPr/>
        </p:nvSpPr>
        <p:spPr bwMode="auto">
          <a:xfrm>
            <a:off x="6553200" y="2286000"/>
            <a:ext cx="2057400" cy="3657600"/>
          </a:xfrm>
          <a:prstGeom prst="rect">
            <a:avLst/>
          </a:prstGeom>
          <a:noFill/>
          <a:ln w="9525">
            <a:noFill/>
            <a:miter lim="800000"/>
            <a:headEnd/>
            <a:tailEnd/>
          </a:ln>
        </p:spPr>
        <p:txBody>
          <a:bodyPr wrap="square">
            <a:spAutoFit/>
          </a:bodyPr>
          <a:lstStyle/>
          <a:p>
            <a:r>
              <a:rPr lang="en-US" dirty="0" smtClean="0">
                <a:latin typeface="+mn-lt"/>
              </a:rPr>
              <a:t>Using the </a:t>
            </a:r>
            <a:r>
              <a:rPr lang="en-US" dirty="0" smtClean="0">
                <a:latin typeface="+mn-lt"/>
                <a:hlinkClick r:id="" action="ppaction://noaction"/>
              </a:rPr>
              <a:t>3-D NLFF </a:t>
            </a:r>
            <a:r>
              <a:rPr lang="en-US" dirty="0" smtClean="0">
                <a:latin typeface="+mn-lt"/>
              </a:rPr>
              <a:t>fields, we plot the mean </a:t>
            </a:r>
            <a:r>
              <a:rPr lang="en-US" dirty="0">
                <a:latin typeface="+mn-lt"/>
              </a:rPr>
              <a:t>value of magnetic inclination angle in the decayed </a:t>
            </a:r>
            <a:r>
              <a:rPr lang="en-US" i="1" dirty="0">
                <a:latin typeface="+mn-lt"/>
              </a:rPr>
              <a:t>(top) </a:t>
            </a:r>
            <a:r>
              <a:rPr lang="en-US" dirty="0">
                <a:latin typeface="+mn-lt"/>
              </a:rPr>
              <a:t>and enhanced</a:t>
            </a:r>
          </a:p>
          <a:p>
            <a:r>
              <a:rPr lang="en-US" i="1" dirty="0">
                <a:latin typeface="+mn-lt"/>
              </a:rPr>
              <a:t>(bottom) </a:t>
            </a:r>
            <a:r>
              <a:rPr lang="en-US" dirty="0">
                <a:latin typeface="+mn-lt"/>
              </a:rPr>
              <a:t>areas as a function of altitude for two time bins. Blue: Before the flare. Red:  After the flare.</a:t>
            </a:r>
          </a:p>
        </p:txBody>
      </p:sp>
      <p:sp>
        <p:nvSpPr>
          <p:cNvPr id="12" name="Footer Placeholder 11"/>
          <p:cNvSpPr>
            <a:spLocks noGrp="1"/>
          </p:cNvSpPr>
          <p:nvPr>
            <p:ph type="ftr" sz="quarter" idx="11"/>
          </p:nvPr>
        </p:nvSpPr>
        <p:spPr/>
        <p:txBody>
          <a:bodyPr/>
          <a:lstStyle/>
          <a:p>
            <a:r>
              <a:rPr lang="fr-CA" smtClean="0"/>
              <a:t>March 10, 2010</a:t>
            </a:r>
            <a:endParaRPr lang="fr-CA"/>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Content Placeholder 8" descr="20050115.bmp"/>
          <p:cNvPicPr>
            <a:picLocks noChangeAspect="1"/>
          </p:cNvPicPr>
          <p:nvPr/>
        </p:nvPicPr>
        <p:blipFill>
          <a:blip r:embed="rId3" cstate="print"/>
          <a:srcRect/>
          <a:stretch>
            <a:fillRect/>
          </a:stretch>
        </p:blipFill>
        <p:spPr bwMode="auto">
          <a:xfrm>
            <a:off x="4343400" y="1447800"/>
            <a:ext cx="4210050" cy="4038600"/>
          </a:xfrm>
          <a:prstGeom prst="rect">
            <a:avLst/>
          </a:prstGeom>
          <a:noFill/>
          <a:ln w="9525">
            <a:noFill/>
            <a:miter lim="800000"/>
            <a:headEnd/>
            <a:tailEnd/>
          </a:ln>
        </p:spPr>
      </p:pic>
      <p:sp>
        <p:nvSpPr>
          <p:cNvPr id="17" name="Title 1"/>
          <p:cNvSpPr txBox="1">
            <a:spLocks/>
          </p:cNvSpPr>
          <p:nvPr/>
        </p:nvSpPr>
        <p:spPr>
          <a:xfrm>
            <a:off x="4572000" y="838200"/>
            <a:ext cx="3687763" cy="685800"/>
          </a:xfrm>
          <a:prstGeom prst="rect">
            <a:avLst/>
          </a:prstGeom>
        </p:spPr>
        <p:txBody>
          <a:bodyPr anchor="ctr">
            <a:normAutofit/>
          </a:bodyPr>
          <a:lstStyle/>
          <a:p>
            <a:pPr fontAlgn="auto">
              <a:spcAft>
                <a:spcPts val="0"/>
              </a:spcAft>
              <a:defRPr/>
            </a:pPr>
            <a:r>
              <a:rPr lang="en-US" sz="2800" dirty="0">
                <a:solidFill>
                  <a:schemeClr val="tx2">
                    <a:satMod val="130000"/>
                  </a:schemeClr>
                </a:solidFill>
                <a:effectLst>
                  <a:outerShdw blurRad="50000" dist="30000" dir="5400000" algn="tl" rotWithShape="0">
                    <a:srgbClr val="000000">
                      <a:alpha val="30000"/>
                    </a:srgbClr>
                  </a:outerShdw>
                </a:effectLst>
                <a:latin typeface="+mj-lt"/>
                <a:ea typeface="+mj-ea"/>
                <a:cs typeface="+mj-cs"/>
              </a:rPr>
              <a:t> </a:t>
            </a:r>
            <a:r>
              <a:rPr lang="en-US"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      </a:t>
            </a:r>
            <a:r>
              <a:rPr lang="en-US" sz="1900" dirty="0" smtClean="0">
                <a:solidFill>
                  <a:srgbClr val="00B050"/>
                </a:solidFill>
                <a:effectLst>
                  <a:outerShdw blurRad="38100" dist="38100" dir="2700000" algn="tl">
                    <a:srgbClr val="000000">
                      <a:alpha val="43137"/>
                    </a:srgbClr>
                  </a:outerShdw>
                </a:effectLst>
                <a:latin typeface="+mj-lt"/>
                <a:ea typeface="+mj-ea"/>
                <a:cs typeface="+mj-cs"/>
              </a:rPr>
              <a:t>Jan</a:t>
            </a:r>
            <a:r>
              <a:rPr lang="en-US" sz="1900" dirty="0">
                <a:solidFill>
                  <a:srgbClr val="00B050"/>
                </a:solidFill>
                <a:effectLst>
                  <a:outerShdw blurRad="38100" dist="38100" dir="2700000" algn="tl">
                    <a:srgbClr val="000000">
                      <a:alpha val="43137"/>
                    </a:srgbClr>
                  </a:outerShdw>
                </a:effectLst>
                <a:latin typeface="+mj-lt"/>
                <a:ea typeface="+mj-ea"/>
                <a:cs typeface="+mj-cs"/>
              </a:rPr>
              <a:t>. 15 2005 X2.6 Flare</a:t>
            </a:r>
          </a:p>
        </p:txBody>
      </p:sp>
      <p:sp>
        <p:nvSpPr>
          <p:cNvPr id="18" name="Rectangle 17"/>
          <p:cNvSpPr/>
          <p:nvPr/>
        </p:nvSpPr>
        <p:spPr>
          <a:xfrm>
            <a:off x="1447800" y="1066800"/>
            <a:ext cx="2430463" cy="369887"/>
          </a:xfrm>
          <a:prstGeom prst="rect">
            <a:avLst/>
          </a:prstGeom>
        </p:spPr>
        <p:txBody>
          <a:bodyPr wrap="none">
            <a:spAutoFit/>
          </a:bodyPr>
          <a:lstStyle/>
          <a:p>
            <a:pPr fontAlgn="auto">
              <a:spcBef>
                <a:spcPts val="0"/>
              </a:spcBef>
              <a:spcAft>
                <a:spcPts val="0"/>
              </a:spcAft>
              <a:defRPr/>
            </a:pPr>
            <a:r>
              <a:rPr lang="en-US" dirty="0">
                <a:solidFill>
                  <a:srgbClr val="00B050"/>
                </a:solidFill>
                <a:effectLst>
                  <a:outerShdw blurRad="38100" dist="38100" dir="2700000" algn="tl">
                    <a:srgbClr val="000000">
                      <a:alpha val="43137"/>
                    </a:srgbClr>
                  </a:outerShdw>
                </a:effectLst>
                <a:latin typeface="+mn-lt"/>
              </a:rPr>
              <a:t>Aug. 25 2001 X5.3 Flare</a:t>
            </a:r>
          </a:p>
        </p:txBody>
      </p:sp>
      <p:pic>
        <p:nvPicPr>
          <p:cNvPr id="34824" name="Content Placeholder 8" descr="20010825.bmp"/>
          <p:cNvPicPr>
            <a:picLocks noGrp="1" noChangeAspect="1"/>
          </p:cNvPicPr>
          <p:nvPr>
            <p:ph idx="1"/>
          </p:nvPr>
        </p:nvPicPr>
        <p:blipFill>
          <a:blip r:embed="rId4" cstate="print"/>
          <a:srcRect/>
          <a:stretch>
            <a:fillRect/>
          </a:stretch>
        </p:blipFill>
        <p:spPr>
          <a:xfrm>
            <a:off x="533400" y="1447800"/>
            <a:ext cx="3925888" cy="4114800"/>
          </a:xfrm>
        </p:spPr>
      </p:pic>
      <p:sp>
        <p:nvSpPr>
          <p:cNvPr id="34825" name="TextBox 9"/>
          <p:cNvSpPr txBox="1">
            <a:spLocks noChangeArrowheads="1"/>
          </p:cNvSpPr>
          <p:nvPr/>
        </p:nvSpPr>
        <p:spPr bwMode="auto">
          <a:xfrm>
            <a:off x="304800" y="5486400"/>
            <a:ext cx="8686800" cy="954107"/>
          </a:xfrm>
          <a:prstGeom prst="rect">
            <a:avLst/>
          </a:prstGeom>
          <a:noFill/>
          <a:ln w="9525">
            <a:noFill/>
            <a:miter lim="800000"/>
            <a:headEnd/>
            <a:tailEnd/>
          </a:ln>
        </p:spPr>
        <p:txBody>
          <a:bodyPr wrap="square">
            <a:spAutoFit/>
          </a:bodyPr>
          <a:lstStyle/>
          <a:p>
            <a:r>
              <a:rPr lang="en-US" sz="1400" i="1" dirty="0">
                <a:solidFill>
                  <a:srgbClr val="00B050"/>
                </a:solidFill>
                <a:latin typeface="Gill Sans MT" pitchFamily="34" charset="0"/>
              </a:rPr>
              <a:t>Left Top: </a:t>
            </a:r>
            <a:r>
              <a:rPr lang="en-US" sz="1400" dirty="0">
                <a:solidFill>
                  <a:srgbClr val="00B050"/>
                </a:solidFill>
                <a:latin typeface="Gill Sans MT" pitchFamily="34" charset="0"/>
              </a:rPr>
              <a:t>TRACE WL images. The FOV is 160"</a:t>
            </a:r>
            <a:r>
              <a:rPr lang="en-US" sz="1400" dirty="0">
                <a:solidFill>
                  <a:srgbClr val="00B050"/>
                </a:solidFill>
                <a:latin typeface="宋体"/>
                <a:ea typeface="宋体"/>
                <a:cs typeface="宋体"/>
              </a:rPr>
              <a:t>×</a:t>
            </a:r>
            <a:r>
              <a:rPr lang="en-US" sz="1400" dirty="0">
                <a:solidFill>
                  <a:srgbClr val="00B050"/>
                </a:solidFill>
                <a:latin typeface="Gill Sans MT" pitchFamily="34" charset="0"/>
              </a:rPr>
              <a:t>180". </a:t>
            </a:r>
            <a:r>
              <a:rPr lang="en-US" sz="1400" i="1" dirty="0">
                <a:solidFill>
                  <a:srgbClr val="00B050"/>
                </a:solidFill>
                <a:latin typeface="Gill Sans MT" pitchFamily="34" charset="0"/>
              </a:rPr>
              <a:t>Left Middle &amp; Bottom: </a:t>
            </a:r>
            <a:r>
              <a:rPr lang="en-US" sz="1400" dirty="0">
                <a:solidFill>
                  <a:srgbClr val="00B050"/>
                </a:solidFill>
                <a:latin typeface="Gill Sans MT" pitchFamily="34" charset="0"/>
              </a:rPr>
              <a:t>The time variation of the mean magnetic inclination angle and transverse field in decayed area (blue) and enhanced area (red). The dotted curve is the time derivative of GOES X-ray flux. The vertical green and orange lines indicate the time ranges chosen to calculate the mean values before and after the flares. </a:t>
            </a:r>
            <a:r>
              <a:rPr lang="en-US" sz="1400" i="1" dirty="0">
                <a:solidFill>
                  <a:srgbClr val="00B050"/>
                </a:solidFill>
                <a:latin typeface="Gill Sans MT" pitchFamily="34" charset="0"/>
              </a:rPr>
              <a:t>Right: </a:t>
            </a:r>
            <a:r>
              <a:rPr lang="en-US" sz="1400" dirty="0">
                <a:solidFill>
                  <a:srgbClr val="00B050"/>
                </a:solidFill>
                <a:latin typeface="Gill Sans MT" pitchFamily="34" charset="0"/>
              </a:rPr>
              <a:t>same as left, except that the FOV of TRACE WL images is 300"</a:t>
            </a:r>
            <a:r>
              <a:rPr lang="en-US" sz="1400" dirty="0">
                <a:solidFill>
                  <a:srgbClr val="00B050"/>
                </a:solidFill>
                <a:latin typeface="宋体"/>
                <a:ea typeface="宋体"/>
                <a:cs typeface="宋体"/>
              </a:rPr>
              <a:t>×</a:t>
            </a:r>
            <a:r>
              <a:rPr lang="en-US" sz="1400" dirty="0">
                <a:solidFill>
                  <a:srgbClr val="00B050"/>
                </a:solidFill>
                <a:latin typeface="Gill Sans MT" pitchFamily="34" charset="0"/>
              </a:rPr>
              <a:t>300". </a:t>
            </a:r>
          </a:p>
        </p:txBody>
      </p:sp>
      <p:sp>
        <p:nvSpPr>
          <p:cNvPr id="15" name="Footer Placeholder 14"/>
          <p:cNvSpPr>
            <a:spLocks noGrp="1"/>
          </p:cNvSpPr>
          <p:nvPr>
            <p:ph type="ftr" sz="quarter" idx="11"/>
          </p:nvPr>
        </p:nvSpPr>
        <p:spPr/>
        <p:txBody>
          <a:bodyPr/>
          <a:lstStyle/>
          <a:p>
            <a:r>
              <a:rPr lang="fr-CA" dirty="0" smtClean="0"/>
              <a:t>March 10, 2010</a:t>
            </a:r>
            <a:endParaRPr lang="fr-CA" dirty="0"/>
          </a:p>
        </p:txBody>
      </p:sp>
      <p:sp>
        <p:nvSpPr>
          <p:cNvPr id="16" name="Title 15"/>
          <p:cNvSpPr>
            <a:spLocks noGrp="1"/>
          </p:cNvSpPr>
          <p:nvPr>
            <p:ph type="title"/>
          </p:nvPr>
        </p:nvSpPr>
        <p:spPr>
          <a:xfrm>
            <a:off x="533400" y="0"/>
            <a:ext cx="8229600" cy="1143000"/>
          </a:xfrm>
        </p:spPr>
        <p:txBody>
          <a:bodyPr/>
          <a:lstStyle/>
          <a:p>
            <a:r>
              <a:rPr lang="en-US" sz="2800" dirty="0" smtClean="0">
                <a:solidFill>
                  <a:srgbClr val="265F00"/>
                </a:solidFill>
                <a:effectLst>
                  <a:outerShdw blurRad="38100" dist="38100" dir="2700000" algn="tl">
                    <a:srgbClr val="000000">
                      <a:alpha val="43137"/>
                    </a:srgbClr>
                  </a:outerShdw>
                </a:effectLst>
              </a:rPr>
              <a:t>Change of Magnetic Inclination Angle associated with three major flares (Cont.) </a:t>
            </a:r>
            <a:r>
              <a:rPr lang="en-US" sz="2800" dirty="0" smtClean="0">
                <a:solidFill>
                  <a:srgbClr val="265F00"/>
                </a:solidFill>
                <a:effectLst/>
                <a:sym typeface="Symbol"/>
              </a:rPr>
              <a:t></a:t>
            </a:r>
            <a:r>
              <a:rPr lang="en-US" sz="2800" dirty="0" smtClean="0">
                <a:solidFill>
                  <a:srgbClr val="265F00"/>
                </a:solidFill>
                <a:effectLst/>
              </a:rPr>
              <a:t>Temporal Variation</a:t>
            </a:r>
            <a:endParaRPr lang="en-US" sz="28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265F00"/>
                </a:solidFill>
                <a:effectLst>
                  <a:outerShdw blurRad="38100" dist="38100" dir="2700000" algn="tl">
                    <a:srgbClr val="000000">
                      <a:alpha val="43137"/>
                    </a:srgbClr>
                  </a:outerShdw>
                </a:effectLst>
              </a:rPr>
              <a:t>Change of Magnetic Inclination Angle associated with three major flares (Cont.) </a:t>
            </a:r>
            <a:r>
              <a:rPr lang="en-US" sz="3200" dirty="0" smtClean="0">
                <a:solidFill>
                  <a:srgbClr val="265F00"/>
                </a:solidFill>
              </a:rPr>
              <a:t/>
            </a:r>
            <a:br>
              <a:rPr lang="en-US" sz="3200" dirty="0" smtClean="0">
                <a:solidFill>
                  <a:srgbClr val="265F00"/>
                </a:solidFill>
              </a:rPr>
            </a:br>
            <a:r>
              <a:rPr lang="en-US" sz="3200" dirty="0" smtClean="0">
                <a:solidFill>
                  <a:srgbClr val="265F00"/>
                </a:solidFill>
                <a:effectLst/>
                <a:sym typeface="Symbol"/>
              </a:rPr>
              <a:t> </a:t>
            </a:r>
            <a:r>
              <a:rPr lang="en-US" sz="3200" dirty="0" smtClean="0">
                <a:solidFill>
                  <a:srgbClr val="265F00"/>
                </a:solidFill>
                <a:effectLst/>
              </a:rPr>
              <a:t>The Change of Different Parameters</a:t>
            </a:r>
            <a:endParaRPr lang="en-US" sz="3200" dirty="0"/>
          </a:p>
        </p:txBody>
      </p:sp>
      <p:graphicFrame>
        <p:nvGraphicFramePr>
          <p:cNvPr id="7" name="Content Placeholder 6"/>
          <p:cNvGraphicFramePr>
            <a:graphicFrameLocks noGrp="1"/>
          </p:cNvGraphicFramePr>
          <p:nvPr>
            <p:ph idx="1"/>
          </p:nvPr>
        </p:nvGraphicFramePr>
        <p:xfrm>
          <a:off x="533400" y="2133600"/>
          <a:ext cx="8305800" cy="3627120"/>
        </p:xfrm>
        <a:graphic>
          <a:graphicData uri="http://schemas.openxmlformats.org/drawingml/2006/table">
            <a:tbl>
              <a:tblPr firstRow="1" bandRow="1">
                <a:tableStyleId>{22838BEF-8BB2-4498-84A7-C5851F593DF1}</a:tableStyleId>
              </a:tblPr>
              <a:tblGrid>
                <a:gridCol w="1175657"/>
                <a:gridCol w="1175657"/>
                <a:gridCol w="1175657"/>
                <a:gridCol w="1175657"/>
                <a:gridCol w="1175657"/>
                <a:gridCol w="1175657"/>
                <a:gridCol w="1251858"/>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Gill Sans MT" pitchFamily="34" charset="0"/>
                        </a:rPr>
                        <a:t>Parameters</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Gill Sans MT"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Magnetic Inclination Angle </a:t>
                      </a:r>
                      <a:r>
                        <a:rPr kumimoji="0" lang="el-GR" sz="1200" b="1" i="0" u="none" strike="noStrike" cap="none" normalizeH="0" baseline="0" dirty="0" smtClean="0">
                          <a:ln>
                            <a:noFill/>
                          </a:ln>
                          <a:solidFill>
                            <a:srgbClr val="FFFFFF"/>
                          </a:solidFill>
                          <a:effectLst/>
                          <a:latin typeface="Times New Roman" pitchFamily="18" charset="0"/>
                          <a:cs typeface="Times New Roman" pitchFamily="18" charset="0"/>
                        </a:rPr>
                        <a:t>θ</a:t>
                      </a:r>
                      <a:r>
                        <a:rPr kumimoji="0" lang="en-US" sz="1200" b="1" i="0" u="none" strike="noStrike" cap="none" normalizeH="0" baseline="0" dirty="0" smtClean="0">
                          <a:ln>
                            <a:noFill/>
                          </a:ln>
                          <a:solidFill>
                            <a:srgbClr val="FFFFFF"/>
                          </a:solidFill>
                          <a:effectLst/>
                          <a:latin typeface="Times New Roman" pitchFamily="18" charset="0"/>
                          <a:cs typeface="Times New Roman" pitchFamily="18" charset="0"/>
                        </a:rPr>
                        <a:t> (Degree)</a:t>
                      </a:r>
                      <a:endParaRPr kumimoji="0" lang="en-US" sz="1200" b="1" i="0" u="none" strike="noStrike" cap="none" normalizeH="0" baseline="0" dirty="0" smtClean="0">
                        <a:ln>
                          <a:noFill/>
                        </a:ln>
                        <a:solidFill>
                          <a:srgbClr val="FFFFFF"/>
                        </a:solidFill>
                        <a:effectLst/>
                        <a:latin typeface="Gill Sans MT"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Transverse Field Strength B</a:t>
                      </a:r>
                      <a:r>
                        <a:rPr kumimoji="0" lang="en-US" sz="1200" b="1" i="0" u="none" strike="noStrike" cap="none" normalizeH="0" baseline="-25000" dirty="0" smtClean="0">
                          <a:ln>
                            <a:noFill/>
                          </a:ln>
                          <a:solidFill>
                            <a:srgbClr val="FFFFFF"/>
                          </a:solidFill>
                          <a:effectLst/>
                          <a:latin typeface="Gill Sans MT" pitchFamily="34" charset="0"/>
                        </a:rPr>
                        <a:t>t</a:t>
                      </a:r>
                      <a:r>
                        <a:rPr kumimoji="0" lang="en-US" sz="1200" b="1" i="0" u="none" strike="noStrike" cap="none" normalizeH="0" baseline="0" dirty="0" smtClean="0">
                          <a:ln>
                            <a:noFill/>
                          </a:ln>
                          <a:solidFill>
                            <a:srgbClr val="FFFFFF"/>
                          </a:solidFill>
                          <a:effectLst/>
                          <a:latin typeface="Gill Sans MT"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(Gauss)</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Continuum Intensity I (DN)</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Doppler Width</a:t>
                      </a:r>
                      <a:r>
                        <a:rPr kumimoji="0" lang="en-US" sz="1200" b="1" i="0" u="none" strike="noStrike" cap="none" normalizeH="0" baseline="30000" dirty="0" smtClean="0">
                          <a:ln>
                            <a:noFill/>
                          </a:ln>
                          <a:solidFill>
                            <a:srgbClr val="FFFFFF"/>
                          </a:solidFill>
                          <a:effectLst/>
                          <a:latin typeface="Gill Sans MT" pitchFamily="34" charset="0"/>
                        </a:rPr>
                        <a:t>2</a:t>
                      </a:r>
                      <a:r>
                        <a:rPr kumimoji="0" lang="en-US" sz="1200" b="1" i="0" u="none" strike="noStrike" cap="none" normalizeH="0" baseline="0" dirty="0" smtClean="0">
                          <a:ln>
                            <a:noFill/>
                          </a:ln>
                          <a:solidFill>
                            <a:srgbClr val="FFFFFF"/>
                          </a:solidFill>
                          <a:effectLst/>
                          <a:latin typeface="Gill Sans MT"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W</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 (mA</a:t>
                      </a:r>
                      <a:r>
                        <a:rPr kumimoji="0" lang="en-US" sz="1200" b="1" i="0" u="none" strike="noStrike" cap="none" normalizeH="0" baseline="30000" dirty="0" smtClean="0">
                          <a:ln>
                            <a:noFill/>
                          </a:ln>
                          <a:solidFill>
                            <a:srgbClr val="FFFFFF"/>
                          </a:solidFill>
                          <a:effectLst/>
                          <a:latin typeface="Gill Sans MT" pitchFamily="34" charset="0"/>
                        </a:rPr>
                        <a:t>2</a:t>
                      </a:r>
                      <a:r>
                        <a:rPr kumimoji="0" lang="en-US" sz="1200" b="1" i="0" u="none" strike="noStrike" cap="none" normalizeH="0" baseline="0" dirty="0" smtClean="0">
                          <a:ln>
                            <a:noFill/>
                          </a:ln>
                          <a:solidFill>
                            <a:srgbClr val="FFFFFF"/>
                          </a:solidFill>
                          <a:effectLst/>
                          <a:latin typeface="Gill Sans MT" pitchFamily="34" charset="0"/>
                        </a:rPr>
                        <a:t>)</a:t>
                      </a: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Filling Factor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Gill Sans MT" pitchFamily="34" charset="0"/>
                        </a:rPr>
                        <a:t> f</a:t>
                      </a:r>
                    </a:p>
                  </a:txBody>
                  <a:tcPr horzOverflow="overflow">
                    <a:solidFill>
                      <a:schemeClr val="accent5">
                        <a:lumMod val="60000"/>
                        <a:lumOff val="40000"/>
                      </a:schemeClr>
                    </a:solidFill>
                  </a:tcPr>
                </a:tc>
              </a:tr>
              <a:tr h="37084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265F00"/>
                        </a:solidFill>
                        <a:effectLst/>
                        <a:latin typeface="Gill Sans MT"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2006 Dec.13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X3.4 Event</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Decayed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3.3º</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16%</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65F00"/>
                          </a:solidFill>
                          <a:effectLst/>
                          <a:latin typeface="宋体"/>
                          <a:ea typeface="宋体"/>
                          <a:cs typeface="宋体"/>
                        </a:rPr>
                        <a:t>↑</a:t>
                      </a:r>
                      <a:r>
                        <a:rPr kumimoji="0" lang="en-US" sz="1800" b="1" i="0" u="none" strike="noStrike" cap="none" normalizeH="0" baseline="-25000" smtClean="0">
                          <a:ln>
                            <a:noFill/>
                          </a:ln>
                          <a:solidFill>
                            <a:srgbClr val="265F00"/>
                          </a:solidFill>
                          <a:effectLst/>
                          <a:latin typeface="宋体"/>
                          <a:ea typeface="宋体"/>
                          <a:cs typeface="宋体"/>
                        </a:rPr>
                        <a:t>~ </a:t>
                      </a:r>
                      <a:r>
                        <a:rPr kumimoji="0" lang="en-US" sz="1800" b="1" i="0" u="none" strike="noStrike" cap="none" normalizeH="0" baseline="0" smtClean="0">
                          <a:ln>
                            <a:noFill/>
                          </a:ln>
                          <a:solidFill>
                            <a:srgbClr val="265F00"/>
                          </a:solidFill>
                          <a:effectLst/>
                          <a:latin typeface="宋体"/>
                          <a:ea typeface="宋体"/>
                          <a:cs typeface="宋体"/>
                        </a:rPr>
                        <a:t>4%</a:t>
                      </a:r>
                      <a:endParaRPr kumimoji="0" lang="en-US" sz="1800" b="1" i="0" u="none" strike="noStrike" cap="none" normalizeH="0" baseline="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265F00"/>
                          </a:solidFill>
                          <a:effectLst/>
                          <a:latin typeface="Gill Sans MT" pitchFamily="34" charset="0"/>
                        </a:rPr>
                        <a:t>Barely change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65F00"/>
                          </a:solidFill>
                          <a:effectLst/>
                          <a:latin typeface="宋体"/>
                          <a:ea typeface="宋体"/>
                          <a:cs typeface="宋体"/>
                        </a:rPr>
                        <a:t>↓</a:t>
                      </a:r>
                      <a:r>
                        <a:rPr kumimoji="0" lang="en-US" sz="1800" b="1" i="0" u="none" strike="noStrike" cap="none" normalizeH="0" baseline="-25000" smtClean="0">
                          <a:ln>
                            <a:noFill/>
                          </a:ln>
                          <a:solidFill>
                            <a:srgbClr val="265F00"/>
                          </a:solidFill>
                          <a:effectLst/>
                          <a:latin typeface="宋体"/>
                          <a:ea typeface="宋体"/>
                          <a:cs typeface="宋体"/>
                        </a:rPr>
                        <a:t>~ </a:t>
                      </a:r>
                      <a:r>
                        <a:rPr kumimoji="0" lang="en-US" sz="1800" b="1" i="0" u="none" strike="noStrike" cap="none" normalizeH="0" baseline="0" smtClean="0">
                          <a:ln>
                            <a:noFill/>
                          </a:ln>
                          <a:solidFill>
                            <a:srgbClr val="265F00"/>
                          </a:solidFill>
                          <a:effectLst/>
                          <a:latin typeface="宋体"/>
                          <a:ea typeface="宋体"/>
                          <a:cs typeface="宋体"/>
                        </a:rPr>
                        <a:t>15%</a:t>
                      </a:r>
                      <a:endParaRPr kumimoji="0" lang="en-US" sz="1800" b="1" i="0" u="none" strike="noStrike" cap="none" normalizeH="0" baseline="0" smtClean="0">
                        <a:ln>
                          <a:noFill/>
                        </a:ln>
                        <a:solidFill>
                          <a:srgbClr val="265F00"/>
                        </a:solidFill>
                        <a:effectLst/>
                        <a:latin typeface="Gill Sans MT" pitchFamily="34" charset="0"/>
                      </a:endParaRPr>
                    </a:p>
                  </a:txBody>
                  <a:tcPr horzOverflow="overflow"/>
                </a:tc>
              </a:tr>
              <a:tr h="37084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Enhanced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a:t>
                      </a:r>
                      <a:r>
                        <a:rPr kumimoji="0" lang="en-US" sz="1800" b="1" i="0" u="none" strike="noStrike" cap="none" normalizeH="0" baseline="0" dirty="0" smtClean="0">
                          <a:ln>
                            <a:noFill/>
                          </a:ln>
                          <a:solidFill>
                            <a:srgbClr val="265F00"/>
                          </a:solidFill>
                          <a:effectLst/>
                          <a:latin typeface="宋体"/>
                          <a:ea typeface="宋体"/>
                          <a:cs typeface="宋体"/>
                        </a:rPr>
                        <a:t> 5º</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20%</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7%</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65F00"/>
                          </a:solidFill>
                          <a:effectLst/>
                          <a:latin typeface="宋体"/>
                          <a:ea typeface="宋体"/>
                          <a:cs typeface="宋体"/>
                        </a:rPr>
                        <a:t>↑</a:t>
                      </a:r>
                      <a:r>
                        <a:rPr kumimoji="0" lang="en-US" sz="1800" b="1" i="0" u="none" strike="noStrike" cap="none" normalizeH="0" baseline="-25000" smtClean="0">
                          <a:ln>
                            <a:noFill/>
                          </a:ln>
                          <a:solidFill>
                            <a:srgbClr val="265F00"/>
                          </a:solidFill>
                          <a:effectLst/>
                          <a:latin typeface="宋体"/>
                          <a:ea typeface="宋体"/>
                          <a:cs typeface="宋体"/>
                        </a:rPr>
                        <a:t>~ </a:t>
                      </a:r>
                      <a:r>
                        <a:rPr kumimoji="0" lang="en-US" sz="1800" b="1" i="0" u="none" strike="noStrike" cap="none" normalizeH="0" baseline="0" smtClean="0">
                          <a:ln>
                            <a:noFill/>
                          </a:ln>
                          <a:solidFill>
                            <a:srgbClr val="265F00"/>
                          </a:solidFill>
                          <a:effectLst/>
                          <a:latin typeface="宋体"/>
                          <a:ea typeface="宋体"/>
                          <a:cs typeface="宋体"/>
                        </a:rPr>
                        <a:t>9%</a:t>
                      </a:r>
                      <a:endParaRPr kumimoji="0" lang="en-US" sz="1800" b="1" i="0" u="none" strike="noStrike" cap="none" normalizeH="0" baseline="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265F00"/>
                          </a:solidFill>
                          <a:effectLst/>
                          <a:latin typeface="宋体"/>
                          <a:ea typeface="宋体"/>
                          <a:cs typeface="宋体"/>
                        </a:rPr>
                        <a:t>↑</a:t>
                      </a:r>
                      <a:r>
                        <a:rPr kumimoji="0" lang="en-US" sz="1800" b="1" i="0" u="none" strike="noStrike" cap="none" normalizeH="0" baseline="-25000" smtClean="0">
                          <a:ln>
                            <a:noFill/>
                          </a:ln>
                          <a:solidFill>
                            <a:srgbClr val="265F00"/>
                          </a:solidFill>
                          <a:effectLst/>
                          <a:latin typeface="宋体"/>
                          <a:ea typeface="宋体"/>
                          <a:cs typeface="宋体"/>
                        </a:rPr>
                        <a:t>~ </a:t>
                      </a:r>
                      <a:r>
                        <a:rPr kumimoji="0" lang="en-US" sz="1800" b="1" i="0" u="none" strike="noStrike" cap="none" normalizeH="0" baseline="0" smtClean="0">
                          <a:ln>
                            <a:noFill/>
                          </a:ln>
                          <a:solidFill>
                            <a:srgbClr val="265F00"/>
                          </a:solidFill>
                          <a:effectLst/>
                          <a:latin typeface="宋体"/>
                          <a:ea typeface="宋体"/>
                          <a:cs typeface="宋体"/>
                        </a:rPr>
                        <a:t>10%</a:t>
                      </a:r>
                      <a:endParaRPr kumimoji="0" lang="en-US" sz="1800" b="1" i="0" u="none" strike="noStrike" cap="none" normalizeH="0" baseline="0" smtClean="0">
                        <a:ln>
                          <a:noFill/>
                        </a:ln>
                        <a:solidFill>
                          <a:srgbClr val="265F00"/>
                        </a:solidFill>
                        <a:effectLst/>
                        <a:latin typeface="Gill Sans MT" pitchFamily="34" charset="0"/>
                      </a:endParaRPr>
                    </a:p>
                  </a:txBody>
                  <a:tcPr horzOverflow="overflow"/>
                </a:tc>
              </a:tr>
              <a:tr h="18542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265F00"/>
                        </a:solidFill>
                        <a:effectLst/>
                        <a:latin typeface="Gill Sans MT"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2001 Aug. 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X5.3 Event</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Decayed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a:t>
                      </a:r>
                      <a:r>
                        <a:rPr kumimoji="0" lang="en-US" sz="1800" b="1" i="0" u="none" strike="noStrike" cap="none" normalizeH="0" baseline="0" dirty="0" smtClean="0">
                          <a:ln>
                            <a:noFill/>
                          </a:ln>
                          <a:solidFill>
                            <a:srgbClr val="265F00"/>
                          </a:solidFill>
                          <a:effectLst/>
                          <a:latin typeface="宋体"/>
                          <a:ea typeface="宋体"/>
                          <a:cs typeface="宋体"/>
                        </a:rPr>
                        <a:t> 5º</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17%</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265F00"/>
                        </a:solidFill>
                        <a:effectLst/>
                        <a:latin typeface="Gill Sans MT" pitchFamily="34" charset="0"/>
                      </a:endParaRPr>
                    </a:p>
                  </a:txBody>
                  <a:tcPr horzOverflow="overflow"/>
                </a:tc>
              </a:tr>
              <a:tr h="18542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Enhanced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a:t>
                      </a:r>
                      <a:r>
                        <a:rPr kumimoji="0" lang="en-US" sz="1800" b="1" i="0" u="none" strike="noStrike" cap="none" normalizeH="0" baseline="0" dirty="0" smtClean="0">
                          <a:ln>
                            <a:noFill/>
                          </a:ln>
                          <a:solidFill>
                            <a:srgbClr val="265F00"/>
                          </a:solidFill>
                          <a:effectLst/>
                          <a:latin typeface="宋体"/>
                          <a:ea typeface="宋体"/>
                          <a:cs typeface="宋体"/>
                        </a:rPr>
                        <a:t> 4.8º</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15%</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r>
              <a:tr h="18542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rgbClr val="265F00"/>
                        </a:solidFill>
                        <a:effectLst/>
                        <a:latin typeface="Gill Sans MT"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2005 Jan. 15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265F00"/>
                          </a:solidFill>
                          <a:effectLst/>
                          <a:latin typeface="Gill Sans MT" pitchFamily="34" charset="0"/>
                        </a:rPr>
                        <a:t>X2.6 Event</a:t>
                      </a: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Decayed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宋体"/>
                          <a:ea typeface="宋体"/>
                          <a:cs typeface="宋体"/>
                        </a:rPr>
                        <a:t>↓</a:t>
                      </a:r>
                      <a:r>
                        <a:rPr kumimoji="0" lang="en-US" sz="1800" b="1" i="0" u="none" strike="noStrike" cap="none" normalizeH="0" baseline="-25000" dirty="0" smtClean="0">
                          <a:ln>
                            <a:noFill/>
                          </a:ln>
                          <a:solidFill>
                            <a:srgbClr val="FF0000"/>
                          </a:solidFill>
                          <a:effectLst/>
                          <a:latin typeface="宋体"/>
                          <a:ea typeface="宋体"/>
                          <a:cs typeface="宋体"/>
                        </a:rPr>
                        <a:t>~ </a:t>
                      </a:r>
                      <a:r>
                        <a:rPr kumimoji="0" lang="en-US" sz="1800" b="1" i="0" u="none" strike="noStrike" cap="none" normalizeH="0" baseline="0" dirty="0" smtClean="0">
                          <a:ln>
                            <a:noFill/>
                          </a:ln>
                          <a:solidFill>
                            <a:srgbClr val="FF0000"/>
                          </a:solidFill>
                          <a:effectLst/>
                          <a:latin typeface="宋体"/>
                          <a:ea typeface="宋体"/>
                          <a:cs typeface="宋体"/>
                        </a:rPr>
                        <a:t>1.8º</a:t>
                      </a:r>
                      <a:endParaRPr kumimoji="0" lang="en-US" sz="1800" b="1" i="0" u="none" strike="noStrike" cap="none" normalizeH="0" baseline="0" dirty="0" smtClean="0">
                        <a:ln>
                          <a:noFill/>
                        </a:ln>
                        <a:solidFill>
                          <a:srgbClr val="FF00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10%</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r>
              <a:tr h="18542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265F00"/>
                          </a:solidFill>
                          <a:effectLst/>
                          <a:latin typeface="Gill Sans MT" pitchFamily="34" charset="0"/>
                        </a:rPr>
                        <a:t>Enhanced Regions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a:t>
                      </a:r>
                      <a:r>
                        <a:rPr kumimoji="0" lang="en-US" sz="1800" b="1" i="0" u="none" strike="noStrike" cap="none" normalizeH="0" baseline="0" dirty="0" smtClean="0">
                          <a:ln>
                            <a:noFill/>
                          </a:ln>
                          <a:solidFill>
                            <a:srgbClr val="265F00"/>
                          </a:solidFill>
                          <a:effectLst/>
                          <a:latin typeface="宋体"/>
                          <a:ea typeface="宋体"/>
                          <a:cs typeface="宋体"/>
                        </a:rPr>
                        <a:t> 2.7º</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265F00"/>
                          </a:solidFill>
                          <a:effectLst/>
                          <a:latin typeface="宋体"/>
                          <a:ea typeface="宋体"/>
                          <a:cs typeface="宋体"/>
                        </a:rPr>
                        <a:t>↑</a:t>
                      </a:r>
                      <a:r>
                        <a:rPr kumimoji="0" lang="en-US" sz="1800" b="1" i="0" u="none" strike="noStrike" cap="none" normalizeH="0" baseline="-25000" dirty="0" smtClean="0">
                          <a:ln>
                            <a:noFill/>
                          </a:ln>
                          <a:solidFill>
                            <a:srgbClr val="265F00"/>
                          </a:solidFill>
                          <a:effectLst/>
                          <a:latin typeface="宋体"/>
                          <a:ea typeface="宋体"/>
                          <a:cs typeface="宋体"/>
                        </a:rPr>
                        <a:t>~ </a:t>
                      </a:r>
                      <a:r>
                        <a:rPr kumimoji="0" lang="en-US" sz="1800" b="1" i="0" u="none" strike="noStrike" cap="none" normalizeH="0" baseline="0" dirty="0" smtClean="0">
                          <a:ln>
                            <a:noFill/>
                          </a:ln>
                          <a:solidFill>
                            <a:srgbClr val="265F00"/>
                          </a:solidFill>
                          <a:effectLst/>
                          <a:latin typeface="宋体"/>
                          <a:ea typeface="宋体"/>
                          <a:cs typeface="宋体"/>
                        </a:rPr>
                        <a:t>21%</a:t>
                      </a: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265F00"/>
                        </a:solidFill>
                        <a:effectLst/>
                        <a:latin typeface="Gill Sans MT" pitchFamily="34" charset="0"/>
                      </a:endParaRPr>
                    </a:p>
                  </a:txBody>
                  <a:tcPr horzOverflow="overflow"/>
                </a:tc>
              </a:tr>
            </a:tbl>
          </a:graphicData>
        </a:graphic>
      </p:graphicFrame>
      <p:sp>
        <p:nvSpPr>
          <p:cNvPr id="4" name="Footer Placeholder 3"/>
          <p:cNvSpPr>
            <a:spLocks noGrp="1"/>
          </p:cNvSpPr>
          <p:nvPr>
            <p:ph type="ftr" sz="quarter" idx="11"/>
          </p:nvPr>
        </p:nvSpPr>
        <p:spPr/>
        <p:txBody>
          <a:bodyPr/>
          <a:lstStyle/>
          <a:p>
            <a:r>
              <a:rPr lang="fr-CA" smtClean="0"/>
              <a:t>March 10, 2010</a:t>
            </a:r>
            <a:endParaRPr lang="fr-CA"/>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131</Template>
  <TotalTime>2476</TotalTime>
  <Words>1640</Words>
  <Application>Microsoft Office PowerPoint</Application>
  <PresentationFormat>On-screen Show (4:3)</PresentationFormat>
  <Paragraphs>145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Arial</vt:lpstr>
      <vt:lpstr>Georgia</vt:lpstr>
      <vt:lpstr>Thème Office</vt:lpstr>
      <vt:lpstr>Evolution of Magnetic Setting in Flare Productive Active Regions</vt:lpstr>
      <vt:lpstr>Introduction</vt:lpstr>
      <vt:lpstr>Slide 3</vt:lpstr>
      <vt:lpstr>Slide 4</vt:lpstr>
      <vt:lpstr>Slide 5</vt:lpstr>
      <vt:lpstr>Slide 6</vt:lpstr>
      <vt:lpstr>Change of Magnetic Inclination Angle associated with three major flares (Cont.) The Height Variation</vt:lpstr>
      <vt:lpstr>Change of Magnetic Inclination Angle associated with three major flares (Cont.) Temporal Variation</vt:lpstr>
      <vt:lpstr>Change of Magnetic Inclination Angle associated with three major flares (Cont.)   The Change of Different Parameters</vt:lpstr>
      <vt:lpstr>Slide 10</vt:lpstr>
      <vt:lpstr>Comparison of Observational Results and Flare/CME Models</vt:lpstr>
      <vt:lpstr>Comparison of Observational Results and Flare/CME Models (Cont.) </vt:lpstr>
      <vt:lpstr>Comparison of Observational Results and Flare/CME Models (Cont.) </vt:lpstr>
      <vt:lpstr>Comparison of Observational Results and Flare/CME Models (Cont.) </vt:lpstr>
      <vt:lpstr>Conclusion</vt:lpstr>
    </vt:vector>
  </TitlesOfParts>
  <Company>New Jersey Institute of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Magnetic Setting in Flare Productive Active Regions</dc:title>
  <dc:creator>lily</dc:creator>
  <cp:lastModifiedBy>lily</cp:lastModifiedBy>
  <cp:revision>159</cp:revision>
  <dcterms:created xsi:type="dcterms:W3CDTF">2010-03-08T20:48:56Z</dcterms:created>
  <dcterms:modified xsi:type="dcterms:W3CDTF">2010-03-10T14:05:22Z</dcterms:modified>
</cp:coreProperties>
</file>